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311" r:id="rId3"/>
    <p:sldId id="312" r:id="rId4"/>
    <p:sldId id="264" r:id="rId5"/>
    <p:sldId id="313" r:id="rId6"/>
    <p:sldId id="314" r:id="rId7"/>
    <p:sldId id="315" r:id="rId8"/>
    <p:sldId id="320" r:id="rId9"/>
    <p:sldId id="321" r:id="rId10"/>
    <p:sldId id="322" r:id="rId11"/>
    <p:sldId id="323" r:id="rId12"/>
    <p:sldId id="324" r:id="rId13"/>
    <p:sldId id="325" r:id="rId14"/>
    <p:sldId id="327" r:id="rId15"/>
    <p:sldId id="326"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91" d="100"/>
          <a:sy n="91" d="100"/>
        </p:scale>
        <p:origin x="43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8E91ED6-9D3E-4BAB-B336-E996545A2B25}" type="datetimeFigureOut">
              <a:rPr lang="tr-TR" smtClean="0"/>
              <a:pPr/>
              <a:t>13.11.2023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2376356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8E91ED6-9D3E-4BAB-B336-E996545A2B25}" type="datetimeFigureOut">
              <a:rPr lang="tr-TR" smtClean="0"/>
              <a:pPr/>
              <a:t>13.11.2023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1517424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8E91ED6-9D3E-4BAB-B336-E996545A2B25}" type="datetimeFigureOut">
              <a:rPr lang="tr-TR" smtClean="0"/>
              <a:pPr/>
              <a:t>13.11.2023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44118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8E91ED6-9D3E-4BAB-B336-E996545A2B25}" type="datetimeFigureOut">
              <a:rPr lang="tr-TR" smtClean="0"/>
              <a:pPr/>
              <a:t>13.11.2023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194437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8E91ED6-9D3E-4BAB-B336-E996545A2B25}" type="datetimeFigureOut">
              <a:rPr lang="tr-TR" smtClean="0"/>
              <a:pPr/>
              <a:t>13.11.2023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415053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8E91ED6-9D3E-4BAB-B336-E996545A2B25}" type="datetimeFigureOut">
              <a:rPr lang="tr-TR" smtClean="0"/>
              <a:pPr/>
              <a:t>13.11.2023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3125981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8E91ED6-9D3E-4BAB-B336-E996545A2B25}" type="datetimeFigureOut">
              <a:rPr lang="tr-TR" smtClean="0"/>
              <a:pPr/>
              <a:t>13.11.2023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154781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8E91ED6-9D3E-4BAB-B336-E996545A2B25}" type="datetimeFigureOut">
              <a:rPr lang="tr-TR" smtClean="0"/>
              <a:pPr/>
              <a:t>13.11.2023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73410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8E91ED6-9D3E-4BAB-B336-E996545A2B25}" type="datetimeFigureOut">
              <a:rPr lang="tr-TR" smtClean="0"/>
              <a:pPr/>
              <a:t>13.11.2023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234445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8E91ED6-9D3E-4BAB-B336-E996545A2B25}" type="datetimeFigureOut">
              <a:rPr lang="tr-TR" smtClean="0"/>
              <a:pPr/>
              <a:t>13.11.2023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187062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8E91ED6-9D3E-4BAB-B336-E996545A2B25}" type="datetimeFigureOut">
              <a:rPr lang="tr-TR" smtClean="0"/>
              <a:pPr/>
              <a:t>13.11.2023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948852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91ED6-9D3E-4BAB-B336-E996545A2B25}" type="datetimeFigureOut">
              <a:rPr lang="tr-TR" smtClean="0"/>
              <a:pPr/>
              <a:t>13.11.2023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8EA5C-D8CC-4D07-B0C3-D20FDDFF5995}" type="slidenum">
              <a:rPr lang="tr-TR" smtClean="0"/>
              <a:pPr/>
              <a:t>‹#›</a:t>
            </a:fld>
            <a:endParaRPr lang="tr-TR"/>
          </a:p>
        </p:txBody>
      </p:sp>
    </p:spTree>
    <p:extLst>
      <p:ext uri="{BB962C8B-B14F-4D97-AF65-F5344CB8AC3E}">
        <p14:creationId xmlns:p14="http://schemas.microsoft.com/office/powerpoint/2010/main" val="2620165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sunu kapak">
            <a:extLst>
              <a:ext uri="{FF2B5EF4-FFF2-40B4-BE49-F238E27FC236}">
                <a16:creationId xmlns:a16="http://schemas.microsoft.com/office/drawing/2014/main" id="{95F6E267-728F-4FB0-8651-BFFD2B0EC1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7012"/>
            <a:ext cx="12523432" cy="6850988"/>
          </a:xfrm>
          <a:prstGeom prst="rect">
            <a:avLst/>
          </a:prstGeom>
          <a:noFill/>
          <a:extLst>
            <a:ext uri="{909E8E84-426E-40DD-AFC4-6F175D3DCCD1}">
              <a14:hiddenFill xmlns:a14="http://schemas.microsoft.com/office/drawing/2010/main">
                <a:solidFill>
                  <a:srgbClr val="FFFFFF"/>
                </a:solidFill>
              </a14:hiddenFill>
            </a:ext>
          </a:extLst>
        </p:spPr>
      </p:pic>
      <p:sp>
        <p:nvSpPr>
          <p:cNvPr id="4104" name="Rectangle 8">
            <a:extLst>
              <a:ext uri="{FF2B5EF4-FFF2-40B4-BE49-F238E27FC236}">
                <a16:creationId xmlns:a16="http://schemas.microsoft.com/office/drawing/2014/main" id="{F38C432D-5372-448E-9829-E0F45631D439}"/>
              </a:ext>
            </a:extLst>
          </p:cNvPr>
          <p:cNvSpPr>
            <a:spLocks noGrp="1" noChangeArrowheads="1"/>
          </p:cNvSpPr>
          <p:nvPr>
            <p:ph type="subTitle" idx="1"/>
          </p:nvPr>
        </p:nvSpPr>
        <p:spPr>
          <a:xfrm>
            <a:off x="4064000" y="2159000"/>
            <a:ext cx="8128000" cy="533400"/>
          </a:xfrm>
        </p:spPr>
        <p:txBody>
          <a:bodyPr/>
          <a:lstStyle/>
          <a:p>
            <a:pPr>
              <a:lnSpc>
                <a:spcPct val="90000"/>
              </a:lnSpc>
            </a:pPr>
            <a:r>
              <a:rPr lang="tr-TR" altLang="tr-TR" sz="3200" b="1" dirty="0" smtClean="0"/>
              <a:t>TURİZM VE OTEL İŞLETMECİLİĞİ</a:t>
            </a:r>
            <a:endParaRPr lang="tr-TR" altLang="tr-TR" sz="3200" b="1" dirty="0"/>
          </a:p>
        </p:txBody>
      </p:sp>
      <p:sp>
        <p:nvSpPr>
          <p:cNvPr id="6" name="Rectangle 8">
            <a:extLst>
              <a:ext uri="{FF2B5EF4-FFF2-40B4-BE49-F238E27FC236}">
                <a16:creationId xmlns:a16="http://schemas.microsoft.com/office/drawing/2014/main" id="{40919079-B759-42A8-9F3B-9A1143AB97DE}"/>
              </a:ext>
            </a:extLst>
          </p:cNvPr>
          <p:cNvSpPr txBox="1">
            <a:spLocks noChangeArrowheads="1"/>
          </p:cNvSpPr>
          <p:nvPr/>
        </p:nvSpPr>
        <p:spPr bwMode="auto">
          <a:xfrm>
            <a:off x="3860800" y="1143000"/>
            <a:ext cx="812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pPr>
            <a:r>
              <a:rPr lang="tr-TR" altLang="tr-TR" sz="3200" b="1" dirty="0" smtClean="0"/>
              <a:t>SAMSUN MESLEK YÜKSEKOKULU</a:t>
            </a:r>
            <a:endParaRPr lang="tr-TR" altLang="tr-TR" sz="3200" b="1" dirty="0"/>
          </a:p>
        </p:txBody>
      </p:sp>
      <p:sp>
        <p:nvSpPr>
          <p:cNvPr id="7" name="Rectangle 8">
            <a:extLst>
              <a:ext uri="{FF2B5EF4-FFF2-40B4-BE49-F238E27FC236}">
                <a16:creationId xmlns:a16="http://schemas.microsoft.com/office/drawing/2014/main" id="{FA81E1F3-CB27-487C-8780-092A73586388}"/>
              </a:ext>
            </a:extLst>
          </p:cNvPr>
          <p:cNvSpPr txBox="1">
            <a:spLocks noChangeArrowheads="1"/>
          </p:cNvSpPr>
          <p:nvPr/>
        </p:nvSpPr>
        <p:spPr bwMode="auto">
          <a:xfrm>
            <a:off x="4064000" y="3225800"/>
            <a:ext cx="812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pPr>
            <a:r>
              <a:rPr lang="tr-TR" altLang="tr-TR" sz="4800" b="1" i="1" dirty="0" smtClean="0"/>
              <a:t>ZİYAFET HİZMETLERİ YÖNETİMİ</a:t>
            </a:r>
            <a:endParaRPr lang="tr-TR" altLang="tr-TR" sz="4800" b="1" i="1" dirty="0" smtClean="0"/>
          </a:p>
          <a:p>
            <a:pPr>
              <a:lnSpc>
                <a:spcPct val="90000"/>
              </a:lnSpc>
            </a:pPr>
            <a:r>
              <a:rPr lang="tr-TR" altLang="tr-TR" sz="4800" b="1" i="1" dirty="0" smtClean="0"/>
              <a:t>7. HAFTA</a:t>
            </a:r>
          </a:p>
          <a:p>
            <a:pPr>
              <a:lnSpc>
                <a:spcPct val="90000"/>
              </a:lnSpc>
            </a:pPr>
            <a:r>
              <a:rPr lang="tr-TR" altLang="tr-TR" sz="4800" b="1" i="1" dirty="0" smtClean="0"/>
              <a:t>MENÜ VE SERVİS</a:t>
            </a:r>
            <a:endParaRPr lang="tr-TR" altLang="tr-TR" sz="4800" b="1" i="1" dirty="0"/>
          </a:p>
        </p:txBody>
      </p:sp>
      <p:sp>
        <p:nvSpPr>
          <p:cNvPr id="8" name="Rectangle 8">
            <a:extLst>
              <a:ext uri="{FF2B5EF4-FFF2-40B4-BE49-F238E27FC236}">
                <a16:creationId xmlns:a16="http://schemas.microsoft.com/office/drawing/2014/main" id="{2B89DD1B-66F7-4797-94FB-C51343EB1C18}"/>
              </a:ext>
            </a:extLst>
          </p:cNvPr>
          <p:cNvSpPr txBox="1">
            <a:spLocks noChangeArrowheads="1"/>
          </p:cNvSpPr>
          <p:nvPr/>
        </p:nvSpPr>
        <p:spPr bwMode="auto">
          <a:xfrm>
            <a:off x="4064000" y="5623034"/>
            <a:ext cx="8128000" cy="57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pPr>
            <a:r>
              <a:rPr lang="tr-TR" altLang="tr-TR" sz="3200" b="1" i="1" dirty="0" err="1" smtClean="0">
                <a:solidFill>
                  <a:schemeClr val="bg1">
                    <a:lumMod val="50000"/>
                  </a:schemeClr>
                </a:solidFill>
              </a:rPr>
              <a:t>Öğr</a:t>
            </a:r>
            <a:r>
              <a:rPr lang="tr-TR" altLang="tr-TR" sz="3200" b="1" i="1" dirty="0" smtClean="0">
                <a:solidFill>
                  <a:schemeClr val="bg1">
                    <a:lumMod val="50000"/>
                  </a:schemeClr>
                </a:solidFill>
              </a:rPr>
              <a:t>. Gör. </a:t>
            </a:r>
            <a:r>
              <a:rPr lang="tr-TR" altLang="tr-TR" sz="3200" b="1" i="1" dirty="0" err="1" smtClean="0">
                <a:solidFill>
                  <a:schemeClr val="bg1">
                    <a:lumMod val="50000"/>
                  </a:schemeClr>
                </a:solidFill>
              </a:rPr>
              <a:t>S.Ali</a:t>
            </a:r>
            <a:r>
              <a:rPr lang="tr-TR" altLang="tr-TR" sz="3200" b="1" i="1" dirty="0" smtClean="0">
                <a:solidFill>
                  <a:schemeClr val="bg1">
                    <a:lumMod val="50000"/>
                  </a:schemeClr>
                </a:solidFill>
              </a:rPr>
              <a:t> ÇELİK</a:t>
            </a:r>
            <a:endParaRPr lang="tr-TR" altLang="tr-TR" sz="3200" b="1" i="1" dirty="0">
              <a:solidFill>
                <a:schemeClr val="bg1">
                  <a:lumMod val="50000"/>
                </a:schemeClr>
              </a:solidFill>
            </a:endParaRPr>
          </a:p>
        </p:txBody>
      </p:sp>
    </p:spTree>
    <p:extLst>
      <p:ext uri="{BB962C8B-B14F-4D97-AF65-F5344CB8AC3E}">
        <p14:creationId xmlns:p14="http://schemas.microsoft.com/office/powerpoint/2010/main" val="4157422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83779"/>
            <a:ext cx="10515600" cy="6574221"/>
          </a:xfrm>
        </p:spPr>
        <p:txBody>
          <a:bodyPr>
            <a:normAutofit/>
          </a:bodyPr>
          <a:lstStyle/>
          <a:p>
            <a:pPr marL="0" indent="0">
              <a:buNone/>
            </a:pPr>
            <a:r>
              <a:rPr lang="tr-TR" sz="1500" dirty="0" smtClean="0"/>
              <a:t>2-Akşam yemeği menüsü</a:t>
            </a:r>
          </a:p>
          <a:p>
            <a:pPr marL="0" indent="0">
              <a:buNone/>
            </a:pPr>
            <a:r>
              <a:rPr lang="tr-TR" sz="1500" u="sng" dirty="0" smtClean="0"/>
              <a:t>İskelet</a:t>
            </a:r>
          </a:p>
          <a:p>
            <a:pPr marL="0" indent="0">
              <a:buNone/>
            </a:pPr>
            <a:r>
              <a:rPr lang="tr-TR" sz="1500" dirty="0" smtClean="0"/>
              <a:t>Çorba</a:t>
            </a:r>
          </a:p>
          <a:p>
            <a:pPr marL="0" indent="0">
              <a:buNone/>
            </a:pPr>
            <a:r>
              <a:rPr lang="tr-TR" sz="1500" dirty="0" smtClean="0"/>
              <a:t>Ana yemek</a:t>
            </a:r>
          </a:p>
          <a:p>
            <a:pPr marL="0" indent="0">
              <a:buNone/>
            </a:pPr>
            <a:r>
              <a:rPr lang="tr-TR" sz="1500" dirty="0" err="1" smtClean="0"/>
              <a:t>Dessert</a:t>
            </a:r>
            <a:endParaRPr lang="tr-TR" sz="1500" dirty="0" smtClean="0"/>
          </a:p>
          <a:p>
            <a:pPr marL="0" indent="0">
              <a:buNone/>
            </a:pPr>
            <a:r>
              <a:rPr lang="tr-TR" sz="1500" dirty="0" smtClean="0"/>
              <a:t>a)Zenginleştirilmek istenirse çorbadan önce soğuk ordövr verilebilir</a:t>
            </a:r>
          </a:p>
          <a:p>
            <a:pPr marL="0" indent="0">
              <a:buNone/>
            </a:pPr>
            <a:r>
              <a:rPr lang="tr-TR" sz="1500" dirty="0" smtClean="0"/>
              <a:t>b)Zenginleştirilmek istenirse çorbadan sonra sıcak ordövr verilebilir</a:t>
            </a:r>
            <a:endParaRPr lang="tr-TR" sz="1500" dirty="0"/>
          </a:p>
        </p:txBody>
      </p:sp>
      <p:graphicFrame>
        <p:nvGraphicFramePr>
          <p:cNvPr id="4" name="Tablo 3"/>
          <p:cNvGraphicFramePr>
            <a:graphicFrameLocks noGrp="1"/>
          </p:cNvGraphicFramePr>
          <p:nvPr>
            <p:extLst>
              <p:ext uri="{D42A27DB-BD31-4B8C-83A1-F6EECF244321}">
                <p14:modId xmlns:p14="http://schemas.microsoft.com/office/powerpoint/2010/main" val="498511266"/>
              </p:ext>
            </p:extLst>
          </p:nvPr>
        </p:nvGraphicFramePr>
        <p:xfrm>
          <a:off x="1096579" y="2585545"/>
          <a:ext cx="8127999" cy="1109892"/>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1034687626"/>
                    </a:ext>
                  </a:extLst>
                </a:gridCol>
                <a:gridCol w="2709333">
                  <a:extLst>
                    <a:ext uri="{9D8B030D-6E8A-4147-A177-3AD203B41FA5}">
                      <a16:colId xmlns:a16="http://schemas.microsoft.com/office/drawing/2014/main" val="833045584"/>
                    </a:ext>
                  </a:extLst>
                </a:gridCol>
                <a:gridCol w="2709333">
                  <a:extLst>
                    <a:ext uri="{9D8B030D-6E8A-4147-A177-3AD203B41FA5}">
                      <a16:colId xmlns:a16="http://schemas.microsoft.com/office/drawing/2014/main" val="919520372"/>
                    </a:ext>
                  </a:extLst>
                </a:gridCol>
              </a:tblGrid>
              <a:tr h="378372">
                <a:tc>
                  <a:txBody>
                    <a:bodyPr/>
                    <a:lstStyle/>
                    <a:p>
                      <a:r>
                        <a:rPr lang="tr-TR" dirty="0" err="1" smtClean="0"/>
                        <a:t>Konsome</a:t>
                      </a:r>
                      <a:r>
                        <a:rPr lang="tr-TR" dirty="0" smtClean="0"/>
                        <a:t> </a:t>
                      </a:r>
                      <a:r>
                        <a:rPr lang="tr-TR" dirty="0" err="1" smtClean="0"/>
                        <a:t>celestine</a:t>
                      </a:r>
                      <a:endParaRPr lang="tr-TR" dirty="0"/>
                    </a:p>
                  </a:txBody>
                  <a:tcPr/>
                </a:tc>
                <a:tc>
                  <a:txBody>
                    <a:bodyPr/>
                    <a:lstStyle/>
                    <a:p>
                      <a:r>
                        <a:rPr lang="tr-TR" dirty="0" err="1" smtClean="0"/>
                        <a:t>Konsome</a:t>
                      </a:r>
                      <a:r>
                        <a:rPr lang="tr-TR" dirty="0" smtClean="0"/>
                        <a:t> </a:t>
                      </a:r>
                      <a:r>
                        <a:rPr lang="tr-TR" dirty="0" err="1" smtClean="0"/>
                        <a:t>oxtail</a:t>
                      </a:r>
                      <a:endParaRPr lang="tr-TR" dirty="0"/>
                    </a:p>
                  </a:txBody>
                  <a:tcPr/>
                </a:tc>
                <a:tc>
                  <a:txBody>
                    <a:bodyPr/>
                    <a:lstStyle/>
                    <a:p>
                      <a:r>
                        <a:rPr lang="tr-TR" dirty="0" err="1" smtClean="0"/>
                        <a:t>Konsome</a:t>
                      </a:r>
                      <a:endParaRPr lang="tr-TR" dirty="0"/>
                    </a:p>
                  </a:txBody>
                  <a:tcPr/>
                </a:tc>
                <a:extLst>
                  <a:ext uri="{0D108BD9-81ED-4DB2-BD59-A6C34878D82A}">
                    <a16:rowId xmlns:a16="http://schemas.microsoft.com/office/drawing/2014/main" val="1637107104"/>
                  </a:ext>
                </a:extLst>
              </a:tr>
              <a:tr h="355472">
                <a:tc>
                  <a:txBody>
                    <a:bodyPr/>
                    <a:lstStyle/>
                    <a:p>
                      <a:r>
                        <a:rPr lang="tr-TR" dirty="0" smtClean="0"/>
                        <a:t>Kuzu </a:t>
                      </a:r>
                      <a:r>
                        <a:rPr lang="tr-TR" dirty="0" err="1" smtClean="0"/>
                        <a:t>budu+salata</a:t>
                      </a:r>
                      <a:endParaRPr lang="tr-TR" dirty="0"/>
                    </a:p>
                  </a:txBody>
                  <a:tcPr/>
                </a:tc>
                <a:tc>
                  <a:txBody>
                    <a:bodyPr/>
                    <a:lstStyle/>
                    <a:p>
                      <a:r>
                        <a:rPr lang="tr-TR" dirty="0" smtClean="0"/>
                        <a:t>Levrek </a:t>
                      </a:r>
                      <a:r>
                        <a:rPr lang="tr-TR" dirty="0" err="1" smtClean="0"/>
                        <a:t>tava+salata</a:t>
                      </a:r>
                      <a:endParaRPr lang="tr-TR" dirty="0"/>
                    </a:p>
                  </a:txBody>
                  <a:tcPr/>
                </a:tc>
                <a:tc>
                  <a:txBody>
                    <a:bodyPr/>
                    <a:lstStyle/>
                    <a:p>
                      <a:r>
                        <a:rPr lang="tr-TR" dirty="0" smtClean="0"/>
                        <a:t>Piliç </a:t>
                      </a:r>
                      <a:r>
                        <a:rPr lang="tr-TR" dirty="0" err="1" smtClean="0"/>
                        <a:t>roti+salata</a:t>
                      </a:r>
                      <a:endParaRPr lang="tr-TR" dirty="0"/>
                    </a:p>
                  </a:txBody>
                  <a:tcPr/>
                </a:tc>
                <a:extLst>
                  <a:ext uri="{0D108BD9-81ED-4DB2-BD59-A6C34878D82A}">
                    <a16:rowId xmlns:a16="http://schemas.microsoft.com/office/drawing/2014/main" val="1958497876"/>
                  </a:ext>
                </a:extLst>
              </a:tr>
              <a:tr h="355472">
                <a:tc>
                  <a:txBody>
                    <a:bodyPr/>
                    <a:lstStyle/>
                    <a:p>
                      <a:r>
                        <a:rPr lang="tr-TR" dirty="0" smtClean="0"/>
                        <a:t>Sütlaç</a:t>
                      </a:r>
                      <a:endParaRPr lang="tr-TR" dirty="0"/>
                    </a:p>
                  </a:txBody>
                  <a:tcPr/>
                </a:tc>
                <a:tc>
                  <a:txBody>
                    <a:bodyPr/>
                    <a:lstStyle/>
                    <a:p>
                      <a:r>
                        <a:rPr lang="tr-TR" dirty="0" err="1" smtClean="0"/>
                        <a:t>Savarin</a:t>
                      </a:r>
                      <a:endParaRPr lang="tr-TR" dirty="0"/>
                    </a:p>
                  </a:txBody>
                  <a:tcPr/>
                </a:tc>
                <a:tc>
                  <a:txBody>
                    <a:bodyPr/>
                    <a:lstStyle/>
                    <a:p>
                      <a:r>
                        <a:rPr lang="tr-TR" dirty="0" smtClean="0"/>
                        <a:t>Çikolatalı sufle</a:t>
                      </a:r>
                      <a:endParaRPr lang="tr-TR" dirty="0"/>
                    </a:p>
                  </a:txBody>
                  <a:tcPr/>
                </a:tc>
                <a:extLst>
                  <a:ext uri="{0D108BD9-81ED-4DB2-BD59-A6C34878D82A}">
                    <a16:rowId xmlns:a16="http://schemas.microsoft.com/office/drawing/2014/main" val="732122245"/>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407863479"/>
              </p:ext>
            </p:extLst>
          </p:nvPr>
        </p:nvGraphicFramePr>
        <p:xfrm>
          <a:off x="1096578" y="3655498"/>
          <a:ext cx="8127999" cy="146304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435618308"/>
                    </a:ext>
                  </a:extLst>
                </a:gridCol>
                <a:gridCol w="2709333">
                  <a:extLst>
                    <a:ext uri="{9D8B030D-6E8A-4147-A177-3AD203B41FA5}">
                      <a16:colId xmlns:a16="http://schemas.microsoft.com/office/drawing/2014/main" val="1709695231"/>
                    </a:ext>
                  </a:extLst>
                </a:gridCol>
                <a:gridCol w="2709333">
                  <a:extLst>
                    <a:ext uri="{9D8B030D-6E8A-4147-A177-3AD203B41FA5}">
                      <a16:colId xmlns:a16="http://schemas.microsoft.com/office/drawing/2014/main" val="3032703380"/>
                    </a:ext>
                  </a:extLst>
                </a:gridCol>
              </a:tblGrid>
              <a:tr h="320708">
                <a:tc>
                  <a:txBody>
                    <a:bodyPr/>
                    <a:lstStyle/>
                    <a:p>
                      <a:r>
                        <a:rPr lang="tr-TR" dirty="0" smtClean="0"/>
                        <a:t>Havyar</a:t>
                      </a:r>
                      <a:endParaRPr lang="tr-TR" dirty="0"/>
                    </a:p>
                  </a:txBody>
                  <a:tcPr/>
                </a:tc>
                <a:tc>
                  <a:txBody>
                    <a:bodyPr/>
                    <a:lstStyle/>
                    <a:p>
                      <a:r>
                        <a:rPr lang="tr-TR" dirty="0" smtClean="0"/>
                        <a:t>Zengin ordövr tabağı</a:t>
                      </a:r>
                      <a:endParaRPr lang="tr-TR" dirty="0"/>
                    </a:p>
                  </a:txBody>
                  <a:tcPr/>
                </a:tc>
                <a:tc>
                  <a:txBody>
                    <a:bodyPr/>
                    <a:lstStyle/>
                    <a:p>
                      <a:r>
                        <a:rPr lang="tr-TR" dirty="0" smtClean="0"/>
                        <a:t>Karides kokteyl</a:t>
                      </a:r>
                      <a:endParaRPr lang="tr-TR" dirty="0"/>
                    </a:p>
                  </a:txBody>
                  <a:tcPr/>
                </a:tc>
                <a:extLst>
                  <a:ext uri="{0D108BD9-81ED-4DB2-BD59-A6C34878D82A}">
                    <a16:rowId xmlns:a16="http://schemas.microsoft.com/office/drawing/2014/main" val="2015453736"/>
                  </a:ext>
                </a:extLst>
              </a:tr>
              <a:tr h="320708">
                <a:tc>
                  <a:txBody>
                    <a:bodyPr/>
                    <a:lstStyle/>
                    <a:p>
                      <a:r>
                        <a:rPr lang="tr-TR" dirty="0" err="1" smtClean="0"/>
                        <a:t>Konsome</a:t>
                      </a:r>
                      <a:r>
                        <a:rPr lang="tr-TR" dirty="0" smtClean="0"/>
                        <a:t> </a:t>
                      </a:r>
                      <a:r>
                        <a:rPr lang="tr-TR" dirty="0" err="1" smtClean="0"/>
                        <a:t>celestine</a:t>
                      </a:r>
                      <a:endParaRPr lang="tr-TR" dirty="0"/>
                    </a:p>
                  </a:txBody>
                  <a:tcPr/>
                </a:tc>
                <a:tc>
                  <a:txBody>
                    <a:bodyPr/>
                    <a:lstStyle/>
                    <a:p>
                      <a:r>
                        <a:rPr lang="tr-TR" dirty="0" err="1" smtClean="0"/>
                        <a:t>Konsome</a:t>
                      </a:r>
                      <a:r>
                        <a:rPr lang="tr-TR" dirty="0" smtClean="0"/>
                        <a:t> </a:t>
                      </a:r>
                      <a:r>
                        <a:rPr lang="tr-TR" dirty="0" err="1" smtClean="0"/>
                        <a:t>oxtail</a:t>
                      </a:r>
                      <a:endParaRPr lang="tr-TR" dirty="0"/>
                    </a:p>
                  </a:txBody>
                  <a:tcPr/>
                </a:tc>
                <a:tc>
                  <a:txBody>
                    <a:bodyPr/>
                    <a:lstStyle/>
                    <a:p>
                      <a:r>
                        <a:rPr lang="tr-TR" dirty="0" err="1" smtClean="0"/>
                        <a:t>Konsome</a:t>
                      </a:r>
                      <a:endParaRPr lang="tr-TR" dirty="0"/>
                    </a:p>
                  </a:txBody>
                  <a:tcPr/>
                </a:tc>
                <a:extLst>
                  <a:ext uri="{0D108BD9-81ED-4DB2-BD59-A6C34878D82A}">
                    <a16:rowId xmlns:a16="http://schemas.microsoft.com/office/drawing/2014/main" val="1011860059"/>
                  </a:ext>
                </a:extLst>
              </a:tr>
              <a:tr h="320708">
                <a:tc>
                  <a:txBody>
                    <a:bodyPr/>
                    <a:lstStyle/>
                    <a:p>
                      <a:r>
                        <a:rPr lang="tr-TR" dirty="0" smtClean="0"/>
                        <a:t>Kuzu </a:t>
                      </a:r>
                      <a:r>
                        <a:rPr lang="tr-TR" dirty="0" err="1" smtClean="0"/>
                        <a:t>budu+salata</a:t>
                      </a:r>
                      <a:endParaRPr lang="tr-TR" dirty="0"/>
                    </a:p>
                  </a:txBody>
                  <a:tcPr/>
                </a:tc>
                <a:tc>
                  <a:txBody>
                    <a:bodyPr/>
                    <a:lstStyle/>
                    <a:p>
                      <a:r>
                        <a:rPr lang="tr-TR" dirty="0" smtClean="0"/>
                        <a:t>Levrek </a:t>
                      </a:r>
                      <a:r>
                        <a:rPr lang="tr-TR" dirty="0" err="1" smtClean="0"/>
                        <a:t>tava+salata</a:t>
                      </a:r>
                      <a:endParaRPr lang="tr-TR" dirty="0"/>
                    </a:p>
                  </a:txBody>
                  <a:tcPr/>
                </a:tc>
                <a:tc>
                  <a:txBody>
                    <a:bodyPr/>
                    <a:lstStyle/>
                    <a:p>
                      <a:r>
                        <a:rPr lang="tr-TR" dirty="0" smtClean="0"/>
                        <a:t>Piliç </a:t>
                      </a:r>
                      <a:r>
                        <a:rPr lang="tr-TR" dirty="0" err="1" smtClean="0"/>
                        <a:t>roti+salata</a:t>
                      </a:r>
                      <a:endParaRPr lang="tr-TR" dirty="0"/>
                    </a:p>
                  </a:txBody>
                  <a:tcPr/>
                </a:tc>
                <a:extLst>
                  <a:ext uri="{0D108BD9-81ED-4DB2-BD59-A6C34878D82A}">
                    <a16:rowId xmlns:a16="http://schemas.microsoft.com/office/drawing/2014/main" val="2804595570"/>
                  </a:ext>
                </a:extLst>
              </a:tr>
              <a:tr h="248612">
                <a:tc>
                  <a:txBody>
                    <a:bodyPr/>
                    <a:lstStyle/>
                    <a:p>
                      <a:r>
                        <a:rPr lang="tr-TR" dirty="0" smtClean="0"/>
                        <a:t>Sütlaç</a:t>
                      </a:r>
                      <a:endParaRPr lang="tr-TR" dirty="0"/>
                    </a:p>
                  </a:txBody>
                  <a:tcPr/>
                </a:tc>
                <a:tc>
                  <a:txBody>
                    <a:bodyPr/>
                    <a:lstStyle/>
                    <a:p>
                      <a:r>
                        <a:rPr lang="tr-TR" dirty="0" err="1" smtClean="0"/>
                        <a:t>Savarin</a:t>
                      </a:r>
                      <a:endParaRPr lang="tr-TR" dirty="0"/>
                    </a:p>
                  </a:txBody>
                  <a:tcPr/>
                </a:tc>
                <a:tc>
                  <a:txBody>
                    <a:bodyPr/>
                    <a:lstStyle/>
                    <a:p>
                      <a:r>
                        <a:rPr lang="tr-TR" dirty="0" smtClean="0"/>
                        <a:t>Çikolatalı sufle</a:t>
                      </a:r>
                      <a:endParaRPr lang="tr-TR" dirty="0"/>
                    </a:p>
                  </a:txBody>
                  <a:tcPr/>
                </a:tc>
                <a:extLst>
                  <a:ext uri="{0D108BD9-81ED-4DB2-BD59-A6C34878D82A}">
                    <a16:rowId xmlns:a16="http://schemas.microsoft.com/office/drawing/2014/main" val="1672806601"/>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3316854828"/>
              </p:ext>
            </p:extLst>
          </p:nvPr>
        </p:nvGraphicFramePr>
        <p:xfrm>
          <a:off x="1096578" y="5255523"/>
          <a:ext cx="5418666" cy="148336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1296156133"/>
                    </a:ext>
                  </a:extLst>
                </a:gridCol>
                <a:gridCol w="2709333">
                  <a:extLst>
                    <a:ext uri="{9D8B030D-6E8A-4147-A177-3AD203B41FA5}">
                      <a16:colId xmlns:a16="http://schemas.microsoft.com/office/drawing/2014/main" val="3416553131"/>
                    </a:ext>
                  </a:extLst>
                </a:gridCol>
              </a:tblGrid>
              <a:tr h="370840">
                <a:tc>
                  <a:txBody>
                    <a:bodyPr/>
                    <a:lstStyle/>
                    <a:p>
                      <a:r>
                        <a:rPr lang="tr-TR" dirty="0" err="1" smtClean="0"/>
                        <a:t>Konsome</a:t>
                      </a:r>
                      <a:r>
                        <a:rPr lang="tr-TR" dirty="0" smtClean="0"/>
                        <a:t> </a:t>
                      </a:r>
                      <a:r>
                        <a:rPr lang="tr-TR" dirty="0" err="1" smtClean="0"/>
                        <a:t>celestine</a:t>
                      </a:r>
                      <a:endParaRPr lang="tr-TR" dirty="0"/>
                    </a:p>
                  </a:txBody>
                  <a:tcPr/>
                </a:tc>
                <a:tc>
                  <a:txBody>
                    <a:bodyPr/>
                    <a:lstStyle/>
                    <a:p>
                      <a:r>
                        <a:rPr lang="tr-TR" dirty="0" err="1" smtClean="0"/>
                        <a:t>Konsome</a:t>
                      </a:r>
                      <a:r>
                        <a:rPr lang="tr-TR" dirty="0" smtClean="0"/>
                        <a:t> </a:t>
                      </a:r>
                      <a:r>
                        <a:rPr lang="tr-TR" dirty="0" err="1" smtClean="0"/>
                        <a:t>oxtail</a:t>
                      </a:r>
                      <a:endParaRPr lang="tr-TR" dirty="0"/>
                    </a:p>
                  </a:txBody>
                  <a:tcPr/>
                </a:tc>
                <a:extLst>
                  <a:ext uri="{0D108BD9-81ED-4DB2-BD59-A6C34878D82A}">
                    <a16:rowId xmlns:a16="http://schemas.microsoft.com/office/drawing/2014/main" val="1434732204"/>
                  </a:ext>
                </a:extLst>
              </a:tr>
              <a:tr h="370840">
                <a:tc>
                  <a:txBody>
                    <a:bodyPr/>
                    <a:lstStyle/>
                    <a:p>
                      <a:r>
                        <a:rPr lang="tr-TR" dirty="0" smtClean="0"/>
                        <a:t>Mantarlı </a:t>
                      </a:r>
                      <a:r>
                        <a:rPr lang="tr-TR" dirty="0" err="1" smtClean="0"/>
                        <a:t>volavan</a:t>
                      </a:r>
                      <a:endParaRPr lang="tr-TR" dirty="0"/>
                    </a:p>
                  </a:txBody>
                  <a:tcPr/>
                </a:tc>
                <a:tc>
                  <a:txBody>
                    <a:bodyPr/>
                    <a:lstStyle/>
                    <a:p>
                      <a:r>
                        <a:rPr lang="tr-TR" dirty="0" smtClean="0"/>
                        <a:t>Peynirli sufle</a:t>
                      </a:r>
                      <a:endParaRPr lang="tr-TR" dirty="0"/>
                    </a:p>
                  </a:txBody>
                  <a:tcPr/>
                </a:tc>
                <a:extLst>
                  <a:ext uri="{0D108BD9-81ED-4DB2-BD59-A6C34878D82A}">
                    <a16:rowId xmlns:a16="http://schemas.microsoft.com/office/drawing/2014/main" val="1941149018"/>
                  </a:ext>
                </a:extLst>
              </a:tr>
              <a:tr h="370840">
                <a:tc>
                  <a:txBody>
                    <a:bodyPr/>
                    <a:lstStyle/>
                    <a:p>
                      <a:r>
                        <a:rPr lang="tr-TR" dirty="0" smtClean="0"/>
                        <a:t>Karışık </a:t>
                      </a:r>
                      <a:r>
                        <a:rPr lang="tr-TR" dirty="0" err="1" smtClean="0"/>
                        <a:t>ızgara+salata</a:t>
                      </a:r>
                      <a:endParaRPr lang="tr-TR" dirty="0"/>
                    </a:p>
                  </a:txBody>
                  <a:tcPr/>
                </a:tc>
                <a:tc>
                  <a:txBody>
                    <a:bodyPr/>
                    <a:lstStyle/>
                    <a:p>
                      <a:r>
                        <a:rPr lang="tr-TR" dirty="0" smtClean="0"/>
                        <a:t>Macar </a:t>
                      </a:r>
                      <a:r>
                        <a:rPr lang="tr-TR" dirty="0" err="1" smtClean="0"/>
                        <a:t>gulaş+salata</a:t>
                      </a:r>
                      <a:endParaRPr lang="tr-TR" dirty="0"/>
                    </a:p>
                  </a:txBody>
                  <a:tcPr/>
                </a:tc>
                <a:extLst>
                  <a:ext uri="{0D108BD9-81ED-4DB2-BD59-A6C34878D82A}">
                    <a16:rowId xmlns:a16="http://schemas.microsoft.com/office/drawing/2014/main" val="3686076001"/>
                  </a:ext>
                </a:extLst>
              </a:tr>
              <a:tr h="370840">
                <a:tc>
                  <a:txBody>
                    <a:bodyPr/>
                    <a:lstStyle/>
                    <a:p>
                      <a:r>
                        <a:rPr lang="tr-TR" dirty="0" smtClean="0"/>
                        <a:t>Dondurmalı meyve salatası</a:t>
                      </a:r>
                      <a:endParaRPr lang="tr-TR" dirty="0"/>
                    </a:p>
                  </a:txBody>
                  <a:tcPr/>
                </a:tc>
                <a:tc>
                  <a:txBody>
                    <a:bodyPr/>
                    <a:lstStyle/>
                    <a:p>
                      <a:r>
                        <a:rPr lang="tr-TR" dirty="0" smtClean="0"/>
                        <a:t>Karışık meyve</a:t>
                      </a:r>
                      <a:endParaRPr lang="tr-TR" dirty="0"/>
                    </a:p>
                  </a:txBody>
                  <a:tcPr/>
                </a:tc>
                <a:extLst>
                  <a:ext uri="{0D108BD9-81ED-4DB2-BD59-A6C34878D82A}">
                    <a16:rowId xmlns:a16="http://schemas.microsoft.com/office/drawing/2014/main" val="654627483"/>
                  </a:ext>
                </a:extLst>
              </a:tr>
            </a:tbl>
          </a:graphicData>
        </a:graphic>
      </p:graphicFrame>
    </p:spTree>
    <p:extLst>
      <p:ext uri="{BB962C8B-B14F-4D97-AF65-F5344CB8AC3E}">
        <p14:creationId xmlns:p14="http://schemas.microsoft.com/office/powerpoint/2010/main" val="3087861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62152"/>
            <a:ext cx="10515600" cy="5612524"/>
          </a:xfrm>
        </p:spPr>
        <p:txBody>
          <a:bodyPr>
            <a:normAutofit fontScale="77500" lnSpcReduction="20000"/>
          </a:bodyPr>
          <a:lstStyle/>
          <a:p>
            <a:pPr marL="0" indent="0">
              <a:buNone/>
            </a:pPr>
            <a:r>
              <a:rPr lang="tr-TR" dirty="0" smtClean="0"/>
              <a:t>Menü 1</a:t>
            </a:r>
          </a:p>
          <a:p>
            <a:pPr marL="0" indent="0">
              <a:buNone/>
            </a:pPr>
            <a:r>
              <a:rPr lang="tr-TR" dirty="0" smtClean="0"/>
              <a:t>*Domates çorbası</a:t>
            </a:r>
          </a:p>
          <a:p>
            <a:pPr marL="0" indent="0">
              <a:buNone/>
            </a:pPr>
            <a:r>
              <a:rPr lang="tr-TR" dirty="0" smtClean="0"/>
              <a:t>*Uskumru tava</a:t>
            </a:r>
          </a:p>
          <a:p>
            <a:pPr marL="0" indent="0">
              <a:buNone/>
            </a:pPr>
            <a:r>
              <a:rPr lang="tr-TR" dirty="0" smtClean="0"/>
              <a:t>Balık </a:t>
            </a:r>
            <a:r>
              <a:rPr lang="tr-TR" dirty="0" err="1" smtClean="0"/>
              <a:t>patesi</a:t>
            </a:r>
            <a:r>
              <a:rPr lang="tr-TR" dirty="0" smtClean="0"/>
              <a:t>, limon sos ve yeşil salata</a:t>
            </a:r>
          </a:p>
          <a:p>
            <a:pPr marL="0" indent="0">
              <a:buNone/>
            </a:pPr>
            <a:r>
              <a:rPr lang="tr-TR" dirty="0" smtClean="0"/>
              <a:t>*Bülbül yuvası</a:t>
            </a:r>
          </a:p>
          <a:p>
            <a:pPr marL="0" indent="0">
              <a:buNone/>
            </a:pPr>
            <a:r>
              <a:rPr lang="tr-TR" dirty="0" smtClean="0"/>
              <a:t>Menü 2</a:t>
            </a:r>
          </a:p>
          <a:p>
            <a:pPr marL="0" indent="0">
              <a:buNone/>
            </a:pPr>
            <a:r>
              <a:rPr lang="tr-TR" dirty="0" smtClean="0"/>
              <a:t>*Fransız usulü soğan çorbası</a:t>
            </a:r>
          </a:p>
          <a:p>
            <a:pPr marL="0" indent="0">
              <a:buNone/>
            </a:pPr>
            <a:r>
              <a:rPr lang="tr-TR" dirty="0" smtClean="0"/>
              <a:t>*Dana haşlama</a:t>
            </a:r>
          </a:p>
          <a:p>
            <a:pPr marL="0" indent="0">
              <a:buNone/>
            </a:pPr>
            <a:r>
              <a:rPr lang="tr-TR" dirty="0" smtClean="0"/>
              <a:t>Patates, havuç, soğan(?)</a:t>
            </a:r>
          </a:p>
          <a:p>
            <a:pPr marL="0" indent="0">
              <a:buNone/>
            </a:pPr>
            <a:r>
              <a:rPr lang="tr-TR" dirty="0" smtClean="0"/>
              <a:t>*Karışık dondurma</a:t>
            </a:r>
          </a:p>
          <a:p>
            <a:pPr marL="0" indent="0">
              <a:buNone/>
            </a:pPr>
            <a:r>
              <a:rPr lang="tr-TR" dirty="0" smtClean="0"/>
              <a:t>Menü 3</a:t>
            </a:r>
          </a:p>
          <a:p>
            <a:pPr marL="0" indent="0">
              <a:buNone/>
            </a:pPr>
            <a:r>
              <a:rPr lang="tr-TR" dirty="0" smtClean="0"/>
              <a:t>*Fransız usulü soğan çorbası</a:t>
            </a:r>
          </a:p>
          <a:p>
            <a:pPr marL="0" indent="0">
              <a:buNone/>
            </a:pPr>
            <a:r>
              <a:rPr lang="tr-TR" dirty="0" smtClean="0"/>
              <a:t>*Dana rosto </a:t>
            </a:r>
          </a:p>
          <a:p>
            <a:pPr marL="0" indent="0">
              <a:buNone/>
            </a:pPr>
            <a:r>
              <a:rPr lang="tr-TR" dirty="0" smtClean="0"/>
              <a:t>Sebze buketi, Pilav(?)</a:t>
            </a:r>
          </a:p>
          <a:p>
            <a:pPr marL="0" indent="0">
              <a:buNone/>
            </a:pPr>
            <a:r>
              <a:rPr lang="tr-TR" dirty="0" smtClean="0"/>
              <a:t>*Karışık dondurma</a:t>
            </a:r>
            <a:endParaRPr lang="tr-TR" dirty="0"/>
          </a:p>
        </p:txBody>
      </p:sp>
    </p:spTree>
    <p:extLst>
      <p:ext uri="{BB962C8B-B14F-4D97-AF65-F5344CB8AC3E}">
        <p14:creationId xmlns:p14="http://schemas.microsoft.com/office/powerpoint/2010/main" val="1562643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62455"/>
            <a:ext cx="10515600" cy="5843752"/>
          </a:xfrm>
        </p:spPr>
        <p:txBody>
          <a:bodyPr/>
          <a:lstStyle/>
          <a:p>
            <a:pPr marL="0" indent="0">
              <a:buNone/>
            </a:pPr>
            <a:r>
              <a:rPr lang="tr-TR" dirty="0" smtClean="0"/>
              <a:t>Menü 4</a:t>
            </a:r>
          </a:p>
          <a:p>
            <a:pPr marL="0" indent="0">
              <a:buNone/>
            </a:pPr>
            <a:r>
              <a:rPr lang="tr-TR" dirty="0" smtClean="0"/>
              <a:t>*Fransız usulü soğan çorbası</a:t>
            </a:r>
          </a:p>
          <a:p>
            <a:pPr marL="0" indent="0">
              <a:buNone/>
            </a:pPr>
            <a:r>
              <a:rPr lang="tr-TR" dirty="0" smtClean="0"/>
              <a:t>*Taze kuşkonmaz </a:t>
            </a:r>
            <a:r>
              <a:rPr lang="tr-TR" dirty="0" err="1" smtClean="0"/>
              <a:t>Morney</a:t>
            </a:r>
            <a:r>
              <a:rPr lang="tr-TR" dirty="0" smtClean="0"/>
              <a:t> sosla </a:t>
            </a:r>
            <a:r>
              <a:rPr lang="tr-TR" dirty="0" err="1" smtClean="0"/>
              <a:t>graten</a:t>
            </a:r>
            <a:r>
              <a:rPr lang="tr-TR" dirty="0"/>
              <a:t> (1- Pişirilmiş olan yemeğin üzerine peynir çeşitlerinden birini rendeleyerek üzeri kızarana kadar pişirmek. 2- Herhangi bir şekilde pişirilmiş bir yiyeceğin üzerinin, sıcaklığı kuvvetli olan fırında kahverengi ince bir kabuk bağlayana kadar pişirilmesi, üstleri kızartılmış yemek</a:t>
            </a:r>
            <a:r>
              <a:rPr lang="tr-TR" dirty="0" smtClean="0"/>
              <a:t>.)</a:t>
            </a:r>
          </a:p>
          <a:p>
            <a:pPr marL="0" indent="0">
              <a:buNone/>
            </a:pPr>
            <a:r>
              <a:rPr lang="tr-TR" dirty="0" smtClean="0"/>
              <a:t>*Kuzu şiş kebap</a:t>
            </a:r>
          </a:p>
          <a:p>
            <a:pPr marL="0" indent="0">
              <a:buNone/>
            </a:pPr>
            <a:r>
              <a:rPr lang="tr-TR" dirty="0" smtClean="0"/>
              <a:t>Tereyağlı pilav (?), yeşil salata</a:t>
            </a:r>
          </a:p>
          <a:p>
            <a:pPr marL="0" indent="0">
              <a:buNone/>
            </a:pPr>
            <a:r>
              <a:rPr lang="tr-TR" dirty="0" smtClean="0"/>
              <a:t>*Karışık dondurma</a:t>
            </a:r>
            <a:endParaRPr lang="tr-TR" dirty="0"/>
          </a:p>
        </p:txBody>
      </p:sp>
    </p:spTree>
    <p:extLst>
      <p:ext uri="{BB962C8B-B14F-4D97-AF65-F5344CB8AC3E}">
        <p14:creationId xmlns:p14="http://schemas.microsoft.com/office/powerpoint/2010/main" val="3261204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35724"/>
            <a:ext cx="10515600" cy="5475890"/>
          </a:xfrm>
        </p:spPr>
        <p:txBody>
          <a:bodyPr>
            <a:normAutofit fontScale="55000" lnSpcReduction="20000"/>
          </a:bodyPr>
          <a:lstStyle/>
          <a:p>
            <a:pPr marL="0" indent="0">
              <a:buNone/>
            </a:pPr>
            <a:r>
              <a:rPr lang="tr-TR" dirty="0" smtClean="0"/>
              <a:t>Ziyafet menüsü 1</a:t>
            </a:r>
          </a:p>
          <a:p>
            <a:pPr marL="0" indent="0">
              <a:buNone/>
            </a:pPr>
            <a:r>
              <a:rPr lang="tr-TR" dirty="0" smtClean="0"/>
              <a:t>*Zengin ordövr tabağı</a:t>
            </a:r>
          </a:p>
          <a:p>
            <a:pPr marL="0" indent="0">
              <a:buNone/>
            </a:pPr>
            <a:r>
              <a:rPr lang="tr-TR" dirty="0" smtClean="0"/>
              <a:t>*</a:t>
            </a:r>
            <a:r>
              <a:rPr lang="tr-TR" dirty="0" err="1" smtClean="0"/>
              <a:t>Konsome</a:t>
            </a:r>
            <a:r>
              <a:rPr lang="tr-TR" dirty="0" smtClean="0"/>
              <a:t> </a:t>
            </a:r>
            <a:r>
              <a:rPr lang="tr-TR" dirty="0" err="1" smtClean="0"/>
              <a:t>royal</a:t>
            </a:r>
            <a:endParaRPr lang="tr-TR" dirty="0" smtClean="0"/>
          </a:p>
          <a:p>
            <a:pPr marL="0" indent="0">
              <a:buNone/>
            </a:pPr>
            <a:r>
              <a:rPr lang="tr-TR" dirty="0" smtClean="0"/>
              <a:t>Peynirli </a:t>
            </a:r>
            <a:r>
              <a:rPr lang="tr-TR" dirty="0" err="1" smtClean="0"/>
              <a:t>baton</a:t>
            </a:r>
            <a:endParaRPr lang="tr-TR" dirty="0" smtClean="0"/>
          </a:p>
          <a:p>
            <a:pPr marL="0" indent="0">
              <a:buNone/>
            </a:pPr>
            <a:r>
              <a:rPr lang="tr-TR" dirty="0" smtClean="0"/>
              <a:t>*Levrek buğulama</a:t>
            </a:r>
          </a:p>
          <a:p>
            <a:pPr marL="0" indent="0">
              <a:buNone/>
            </a:pPr>
            <a:r>
              <a:rPr lang="tr-TR" dirty="0" smtClean="0"/>
              <a:t>Balık </a:t>
            </a:r>
            <a:r>
              <a:rPr lang="tr-TR" dirty="0" err="1" smtClean="0"/>
              <a:t>patesi,yeşil</a:t>
            </a:r>
            <a:r>
              <a:rPr lang="tr-TR" dirty="0" smtClean="0"/>
              <a:t> salata</a:t>
            </a:r>
          </a:p>
          <a:p>
            <a:pPr marL="0" indent="0">
              <a:buNone/>
            </a:pPr>
            <a:r>
              <a:rPr lang="tr-TR" dirty="0" smtClean="0"/>
              <a:t>*Bonfile Wellington</a:t>
            </a:r>
          </a:p>
          <a:p>
            <a:pPr marL="0" indent="0">
              <a:buNone/>
            </a:pPr>
            <a:r>
              <a:rPr lang="tr-TR" dirty="0" smtClean="0"/>
              <a:t>Karışık sebze, </a:t>
            </a:r>
            <a:r>
              <a:rPr lang="tr-TR" dirty="0" err="1" smtClean="0"/>
              <a:t>bernez</a:t>
            </a:r>
            <a:r>
              <a:rPr lang="tr-TR" dirty="0" smtClean="0"/>
              <a:t> sos</a:t>
            </a:r>
          </a:p>
          <a:p>
            <a:pPr marL="0" indent="0">
              <a:buNone/>
            </a:pPr>
            <a:r>
              <a:rPr lang="tr-TR" dirty="0" smtClean="0"/>
              <a:t>*Omlet sürpriz</a:t>
            </a:r>
          </a:p>
          <a:p>
            <a:pPr marL="0" indent="0">
              <a:buNone/>
            </a:pPr>
            <a:r>
              <a:rPr lang="tr-TR" dirty="0" smtClean="0"/>
              <a:t>*Türk kahvesi</a:t>
            </a:r>
          </a:p>
          <a:p>
            <a:pPr marL="0" indent="0">
              <a:buNone/>
            </a:pPr>
            <a:r>
              <a:rPr lang="tr-TR" dirty="0"/>
              <a:t>Ziyafet menüsü </a:t>
            </a:r>
            <a:r>
              <a:rPr lang="tr-TR" dirty="0" smtClean="0"/>
              <a:t>2</a:t>
            </a:r>
          </a:p>
          <a:p>
            <a:pPr marL="0" indent="0">
              <a:buNone/>
            </a:pPr>
            <a:r>
              <a:rPr lang="tr-TR" dirty="0" smtClean="0"/>
              <a:t>*Seçme Türk mezeleri ile kaz ciğeri ezmesi</a:t>
            </a:r>
          </a:p>
          <a:p>
            <a:pPr marL="0" indent="0">
              <a:buNone/>
            </a:pPr>
            <a:r>
              <a:rPr lang="tr-TR" dirty="0" smtClean="0"/>
              <a:t>*</a:t>
            </a:r>
            <a:r>
              <a:rPr lang="tr-TR" dirty="0" err="1" smtClean="0"/>
              <a:t>Konsome</a:t>
            </a:r>
            <a:r>
              <a:rPr lang="tr-TR" dirty="0" smtClean="0"/>
              <a:t> </a:t>
            </a:r>
            <a:r>
              <a:rPr lang="tr-TR" dirty="0" err="1" smtClean="0"/>
              <a:t>oxtail</a:t>
            </a:r>
            <a:endParaRPr lang="tr-TR" dirty="0" smtClean="0"/>
          </a:p>
          <a:p>
            <a:pPr marL="0" indent="0">
              <a:buNone/>
            </a:pPr>
            <a:r>
              <a:rPr lang="tr-TR" dirty="0" smtClean="0"/>
              <a:t>*Tavuklu ve kuşkonmazlı </a:t>
            </a:r>
            <a:r>
              <a:rPr lang="tr-TR" dirty="0" err="1" smtClean="0"/>
              <a:t>volavan</a:t>
            </a:r>
            <a:endParaRPr lang="tr-TR" dirty="0" smtClean="0"/>
          </a:p>
          <a:p>
            <a:pPr marL="0" indent="0">
              <a:buNone/>
            </a:pPr>
            <a:r>
              <a:rPr lang="tr-TR" dirty="0" smtClean="0"/>
              <a:t>*</a:t>
            </a:r>
            <a:r>
              <a:rPr lang="tr-TR" dirty="0" err="1" smtClean="0"/>
              <a:t>Fileminyon</a:t>
            </a:r>
            <a:r>
              <a:rPr lang="tr-TR" dirty="0" smtClean="0"/>
              <a:t> </a:t>
            </a:r>
            <a:r>
              <a:rPr lang="tr-TR" dirty="0" err="1" smtClean="0"/>
              <a:t>gastronome</a:t>
            </a:r>
            <a:endParaRPr lang="tr-TR" dirty="0" smtClean="0"/>
          </a:p>
          <a:p>
            <a:pPr marL="0" indent="0">
              <a:buNone/>
            </a:pPr>
            <a:r>
              <a:rPr lang="tr-TR" dirty="0" smtClean="0"/>
              <a:t>Kızarmış patates, karışık sebze</a:t>
            </a:r>
          </a:p>
          <a:p>
            <a:pPr marL="0" indent="0">
              <a:buNone/>
            </a:pPr>
            <a:r>
              <a:rPr lang="tr-TR" dirty="0" smtClean="0"/>
              <a:t>*Dondurma </a:t>
            </a:r>
            <a:r>
              <a:rPr lang="tr-TR" dirty="0" err="1" smtClean="0"/>
              <a:t>casatta</a:t>
            </a:r>
            <a:endParaRPr lang="tr-TR" dirty="0" smtClean="0"/>
          </a:p>
          <a:p>
            <a:pPr marL="0" indent="0">
              <a:buNone/>
            </a:pPr>
            <a:r>
              <a:rPr lang="tr-TR" smtClean="0"/>
              <a:t>*Kahve</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3108919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04193"/>
            <a:ext cx="10515600" cy="5496910"/>
          </a:xfrm>
        </p:spPr>
        <p:txBody>
          <a:bodyPr>
            <a:normAutofit fontScale="70000" lnSpcReduction="20000"/>
          </a:bodyPr>
          <a:lstStyle/>
          <a:p>
            <a:pPr marL="0" indent="0">
              <a:buNone/>
            </a:pPr>
            <a:r>
              <a:rPr lang="tr-TR" dirty="0" smtClean="0"/>
              <a:t>Ziyafet menüsü 3</a:t>
            </a:r>
          </a:p>
          <a:p>
            <a:pPr marL="0" indent="0">
              <a:buNone/>
            </a:pPr>
            <a:r>
              <a:rPr lang="tr-TR" dirty="0"/>
              <a:t>ORDÖVR </a:t>
            </a:r>
            <a:r>
              <a:rPr lang="tr-TR" dirty="0" smtClean="0"/>
              <a:t>TABAĞI</a:t>
            </a:r>
          </a:p>
          <a:p>
            <a:pPr marL="0" indent="0">
              <a:buNone/>
            </a:pPr>
            <a:r>
              <a:rPr lang="tr-TR" dirty="0"/>
              <a:t>Dana Jambon</a:t>
            </a:r>
            <a:r>
              <a:rPr lang="tr-TR" dirty="0" smtClean="0"/>
              <a:t>, Tavuk Jambon, Amerikan </a:t>
            </a:r>
            <a:r>
              <a:rPr lang="tr-TR" dirty="0" err="1"/>
              <a:t>Salata,Acılı</a:t>
            </a:r>
            <a:r>
              <a:rPr lang="tr-TR" dirty="0"/>
              <a:t> Ezme</a:t>
            </a:r>
            <a:r>
              <a:rPr lang="tr-TR" dirty="0" smtClean="0"/>
              <a:t>, Haydari</a:t>
            </a:r>
            <a:r>
              <a:rPr lang="tr-TR" dirty="0"/>
              <a:t>, Mini Paçanga </a:t>
            </a:r>
            <a:r>
              <a:rPr lang="tr-TR" dirty="0" smtClean="0"/>
              <a:t>Böreği, Beyaz </a:t>
            </a:r>
            <a:r>
              <a:rPr lang="tr-TR" dirty="0"/>
              <a:t>Peynir, Kaşar </a:t>
            </a:r>
            <a:r>
              <a:rPr lang="tr-TR" dirty="0" smtClean="0"/>
              <a:t>Peyniri, Zeytinyağlı </a:t>
            </a:r>
            <a:r>
              <a:rPr lang="tr-TR" dirty="0"/>
              <a:t>Dolma, Yaprak </a:t>
            </a:r>
            <a:r>
              <a:rPr lang="tr-TR" dirty="0" smtClean="0"/>
              <a:t>Sarma, Domates</a:t>
            </a:r>
            <a:r>
              <a:rPr lang="tr-TR" dirty="0"/>
              <a:t>, Salatalık </a:t>
            </a:r>
            <a:r>
              <a:rPr lang="tr-TR" dirty="0" smtClean="0"/>
              <a:t>Söğüş</a:t>
            </a:r>
          </a:p>
          <a:p>
            <a:pPr marL="0" indent="0">
              <a:buNone/>
            </a:pPr>
            <a:r>
              <a:rPr lang="tr-TR" dirty="0"/>
              <a:t>ANA </a:t>
            </a:r>
            <a:r>
              <a:rPr lang="tr-TR" dirty="0" smtClean="0"/>
              <a:t>YEMEKLER</a:t>
            </a:r>
          </a:p>
          <a:p>
            <a:pPr marL="0" indent="0">
              <a:buNone/>
            </a:pPr>
            <a:r>
              <a:rPr lang="tr-TR" dirty="0"/>
              <a:t>Beşamel Soslu İncik </a:t>
            </a:r>
            <a:r>
              <a:rPr lang="tr-TR" dirty="0" smtClean="0"/>
              <a:t>Kebabı, Arpacık </a:t>
            </a:r>
            <a:r>
              <a:rPr lang="tr-TR" dirty="0"/>
              <a:t>Soğanlı Bademli Tavuk </a:t>
            </a:r>
            <a:r>
              <a:rPr lang="tr-TR" dirty="0" smtClean="0"/>
              <a:t>Yahni Sütlü </a:t>
            </a:r>
            <a:r>
              <a:rPr lang="tr-TR" dirty="0"/>
              <a:t>Patates Püresi </a:t>
            </a:r>
            <a:r>
              <a:rPr lang="tr-TR" dirty="0" smtClean="0"/>
              <a:t>İle</a:t>
            </a:r>
          </a:p>
          <a:p>
            <a:pPr marL="0" indent="0">
              <a:buNone/>
            </a:pPr>
            <a:r>
              <a:rPr lang="tr-TR" dirty="0"/>
              <a:t>ARA </a:t>
            </a:r>
            <a:r>
              <a:rPr lang="tr-TR" dirty="0" smtClean="0"/>
              <a:t>YEMEKLER</a:t>
            </a:r>
          </a:p>
          <a:p>
            <a:pPr marL="0" indent="0">
              <a:buNone/>
            </a:pPr>
            <a:r>
              <a:rPr lang="tr-TR" dirty="0"/>
              <a:t>Safranlı </a:t>
            </a:r>
            <a:r>
              <a:rPr lang="tr-TR" dirty="0" err="1" smtClean="0"/>
              <a:t>Risotto</a:t>
            </a:r>
            <a:r>
              <a:rPr lang="tr-TR" dirty="0" smtClean="0"/>
              <a:t>, İstanbul Pilavı, </a:t>
            </a:r>
            <a:r>
              <a:rPr lang="tr-TR" dirty="0" err="1" smtClean="0"/>
              <a:t>Napoliten</a:t>
            </a:r>
            <a:r>
              <a:rPr lang="tr-TR" dirty="0" smtClean="0"/>
              <a:t> </a:t>
            </a:r>
            <a:r>
              <a:rPr lang="tr-TR" dirty="0"/>
              <a:t>Soslu </a:t>
            </a:r>
            <a:r>
              <a:rPr lang="tr-TR" dirty="0" smtClean="0"/>
              <a:t>Spagetti</a:t>
            </a:r>
          </a:p>
          <a:p>
            <a:pPr marL="0" indent="0">
              <a:buNone/>
            </a:pPr>
            <a:r>
              <a:rPr lang="tr-TR" dirty="0" smtClean="0"/>
              <a:t>SALATALAR</a:t>
            </a:r>
          </a:p>
          <a:p>
            <a:pPr marL="0" indent="0">
              <a:buNone/>
            </a:pPr>
            <a:r>
              <a:rPr lang="tr-TR" dirty="0"/>
              <a:t>Ekmek Sepetinde Eylül </a:t>
            </a:r>
            <a:r>
              <a:rPr lang="tr-TR" dirty="0" smtClean="0"/>
              <a:t>Salatası, Nar </a:t>
            </a:r>
            <a:r>
              <a:rPr lang="tr-TR" dirty="0"/>
              <a:t>Ekşili Acılı Ezme </a:t>
            </a:r>
            <a:r>
              <a:rPr lang="tr-TR" dirty="0" smtClean="0"/>
              <a:t>Salata, Sotelenmiş </a:t>
            </a:r>
            <a:r>
              <a:rPr lang="tr-TR" dirty="0"/>
              <a:t>Sebze </a:t>
            </a:r>
            <a:r>
              <a:rPr lang="tr-TR" dirty="0" smtClean="0"/>
              <a:t>Salatası, Mevsim Salata, Söğüş , Mevsim Salatası</a:t>
            </a:r>
          </a:p>
          <a:p>
            <a:pPr marL="0" indent="0">
              <a:buNone/>
            </a:pPr>
            <a:r>
              <a:rPr lang="tr-TR" dirty="0" smtClean="0"/>
              <a:t>TATLILAR</a:t>
            </a:r>
          </a:p>
          <a:p>
            <a:pPr marL="0" indent="0">
              <a:buNone/>
            </a:pPr>
            <a:r>
              <a:rPr lang="tr-TR" dirty="0"/>
              <a:t>Kaymaklı </a:t>
            </a:r>
            <a:r>
              <a:rPr lang="tr-TR" dirty="0" smtClean="0"/>
              <a:t>Kadayıf, Havuç Tatlısı</a:t>
            </a:r>
          </a:p>
          <a:p>
            <a:pPr marL="0" indent="0">
              <a:buNone/>
            </a:pPr>
            <a:r>
              <a:rPr lang="tr-TR" dirty="0"/>
              <a:t>MEYVELER</a:t>
            </a:r>
          </a:p>
          <a:p>
            <a:pPr marL="0" indent="0">
              <a:buNone/>
            </a:pPr>
            <a:r>
              <a:rPr lang="tr-TR" dirty="0"/>
              <a:t>Mevsim </a:t>
            </a:r>
            <a:r>
              <a:rPr lang="tr-TR" dirty="0" smtClean="0"/>
              <a:t>Meyveleri</a:t>
            </a:r>
          </a:p>
          <a:p>
            <a:pPr marL="0" indent="0">
              <a:buNone/>
            </a:pPr>
            <a:r>
              <a:rPr lang="tr-TR" dirty="0"/>
              <a:t>İÇECEKLER</a:t>
            </a:r>
          </a:p>
          <a:p>
            <a:pPr marL="0" indent="0">
              <a:buNone/>
            </a:pPr>
            <a:r>
              <a:rPr lang="tr-TR" dirty="0"/>
              <a:t>Gazlı ve gazsız </a:t>
            </a:r>
            <a:r>
              <a:rPr lang="tr-TR" dirty="0" smtClean="0"/>
              <a:t>içecekler, Meyve Suları, Meşrubatlar</a:t>
            </a:r>
            <a:endParaRPr lang="tr-TR" dirty="0"/>
          </a:p>
        </p:txBody>
      </p:sp>
    </p:spTree>
    <p:extLst>
      <p:ext uri="{BB962C8B-B14F-4D97-AF65-F5344CB8AC3E}">
        <p14:creationId xmlns:p14="http://schemas.microsoft.com/office/powerpoint/2010/main" val="1162481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09903"/>
            <a:ext cx="10515600" cy="5767060"/>
          </a:xfrm>
        </p:spPr>
        <p:txBody>
          <a:bodyPr/>
          <a:lstStyle/>
          <a:p>
            <a:pPr marL="0" indent="0">
              <a:buNone/>
            </a:pPr>
            <a:r>
              <a:rPr lang="tr-TR" sz="2000" dirty="0" smtClean="0"/>
              <a:t>Tavuklu </a:t>
            </a:r>
            <a:r>
              <a:rPr lang="tr-TR" sz="2000" dirty="0" err="1" smtClean="0"/>
              <a:t>volavan</a:t>
            </a:r>
            <a:r>
              <a:rPr lang="tr-TR" sz="2000" dirty="0" smtClean="0"/>
              <a:t>                               </a:t>
            </a:r>
            <a:r>
              <a:rPr lang="tr-TR" sz="2000" dirty="0" err="1" smtClean="0"/>
              <a:t>Beef</a:t>
            </a:r>
            <a:r>
              <a:rPr lang="tr-TR" sz="2000" dirty="0" smtClean="0"/>
              <a:t> Wellington                             </a:t>
            </a:r>
            <a:r>
              <a:rPr lang="tr-TR" sz="2000" dirty="0" err="1" smtClean="0"/>
              <a:t>Bearnez</a:t>
            </a:r>
            <a:r>
              <a:rPr lang="tr-TR" sz="2000" dirty="0" smtClean="0"/>
              <a:t> sos</a:t>
            </a:r>
          </a:p>
          <a:p>
            <a:pPr marL="0" indent="0">
              <a:buNone/>
            </a:pPr>
            <a:endParaRPr lang="tr-TR" sz="2000" dirty="0"/>
          </a:p>
          <a:p>
            <a:pPr marL="0" indent="0">
              <a:buNone/>
            </a:pPr>
            <a:endParaRPr lang="tr-TR" sz="2000" dirty="0" smtClean="0"/>
          </a:p>
          <a:p>
            <a:pPr marL="0" indent="0">
              <a:buNone/>
            </a:pPr>
            <a:endParaRPr lang="tr-TR" sz="2000" dirty="0"/>
          </a:p>
          <a:p>
            <a:pPr marL="0" indent="0">
              <a:buNone/>
            </a:pPr>
            <a:endParaRPr lang="tr-TR" sz="2000" dirty="0" smtClean="0"/>
          </a:p>
          <a:p>
            <a:pPr marL="0" indent="0">
              <a:buNone/>
            </a:pPr>
            <a:r>
              <a:rPr lang="tr-TR" sz="2000" dirty="0" err="1" smtClean="0"/>
              <a:t>Konsome</a:t>
            </a:r>
            <a:r>
              <a:rPr lang="tr-TR" sz="2000" dirty="0" smtClean="0"/>
              <a:t> </a:t>
            </a:r>
            <a:r>
              <a:rPr lang="tr-TR" sz="2000" dirty="0" err="1" smtClean="0"/>
              <a:t>oxtail</a:t>
            </a:r>
            <a:r>
              <a:rPr lang="tr-TR" sz="2000" dirty="0" smtClean="0"/>
              <a:t> (Kasesi yanlış)           </a:t>
            </a:r>
            <a:r>
              <a:rPr lang="tr-TR" sz="2000" dirty="0" err="1" smtClean="0"/>
              <a:t>Konsome</a:t>
            </a:r>
            <a:r>
              <a:rPr lang="tr-TR" sz="2000" dirty="0" smtClean="0"/>
              <a:t> </a:t>
            </a:r>
            <a:r>
              <a:rPr lang="tr-TR" sz="2000" dirty="0" err="1" smtClean="0"/>
              <a:t>Celestine</a:t>
            </a:r>
            <a:r>
              <a:rPr lang="tr-TR" sz="2000" dirty="0" smtClean="0"/>
              <a:t>                  </a:t>
            </a:r>
            <a:r>
              <a:rPr lang="tr-TR" sz="2000" smtClean="0"/>
              <a:t>Fileminyon</a:t>
            </a:r>
            <a:r>
              <a:rPr lang="tr-TR" sz="2000" dirty="0" smtClean="0"/>
              <a:t> </a:t>
            </a:r>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p:txBody>
      </p:sp>
      <p:pic>
        <p:nvPicPr>
          <p:cNvPr id="7" name="Resim 6"/>
          <p:cNvPicPr>
            <a:picLocks noChangeAspect="1"/>
          </p:cNvPicPr>
          <p:nvPr/>
        </p:nvPicPr>
        <p:blipFill>
          <a:blip r:embed="rId2"/>
          <a:stretch>
            <a:fillRect/>
          </a:stretch>
        </p:blipFill>
        <p:spPr>
          <a:xfrm>
            <a:off x="947813" y="724325"/>
            <a:ext cx="2770965" cy="1394400"/>
          </a:xfrm>
          <a:prstGeom prst="rect">
            <a:avLst/>
          </a:prstGeom>
        </p:spPr>
      </p:pic>
      <p:pic>
        <p:nvPicPr>
          <p:cNvPr id="8" name="Resim 7"/>
          <p:cNvPicPr>
            <a:picLocks noChangeAspect="1"/>
          </p:cNvPicPr>
          <p:nvPr/>
        </p:nvPicPr>
        <p:blipFill>
          <a:blip r:embed="rId3"/>
          <a:stretch>
            <a:fillRect/>
          </a:stretch>
        </p:blipFill>
        <p:spPr>
          <a:xfrm>
            <a:off x="4284773" y="724325"/>
            <a:ext cx="2382233" cy="1394400"/>
          </a:xfrm>
          <a:prstGeom prst="rect">
            <a:avLst/>
          </a:prstGeom>
        </p:spPr>
      </p:pic>
      <p:pic>
        <p:nvPicPr>
          <p:cNvPr id="9" name="Resim 8"/>
          <p:cNvPicPr>
            <a:picLocks noChangeAspect="1"/>
          </p:cNvPicPr>
          <p:nvPr/>
        </p:nvPicPr>
        <p:blipFill>
          <a:blip r:embed="rId4"/>
          <a:stretch>
            <a:fillRect/>
          </a:stretch>
        </p:blipFill>
        <p:spPr>
          <a:xfrm>
            <a:off x="7589018" y="724325"/>
            <a:ext cx="2143013" cy="1424280"/>
          </a:xfrm>
          <a:prstGeom prst="rect">
            <a:avLst/>
          </a:prstGeom>
        </p:spPr>
      </p:pic>
      <p:pic>
        <p:nvPicPr>
          <p:cNvPr id="10" name="Resim 9"/>
          <p:cNvPicPr>
            <a:picLocks noChangeAspect="1"/>
          </p:cNvPicPr>
          <p:nvPr/>
        </p:nvPicPr>
        <p:blipFill>
          <a:blip r:embed="rId5"/>
          <a:stretch>
            <a:fillRect/>
          </a:stretch>
        </p:blipFill>
        <p:spPr>
          <a:xfrm>
            <a:off x="947813" y="2754445"/>
            <a:ext cx="2282558" cy="1643400"/>
          </a:xfrm>
          <a:prstGeom prst="rect">
            <a:avLst/>
          </a:prstGeom>
        </p:spPr>
      </p:pic>
      <p:pic>
        <p:nvPicPr>
          <p:cNvPr id="11" name="Resim 10"/>
          <p:cNvPicPr>
            <a:picLocks noChangeAspect="1"/>
          </p:cNvPicPr>
          <p:nvPr/>
        </p:nvPicPr>
        <p:blipFill>
          <a:blip r:embed="rId6"/>
          <a:stretch>
            <a:fillRect/>
          </a:stretch>
        </p:blipFill>
        <p:spPr>
          <a:xfrm>
            <a:off x="4531494" y="2754445"/>
            <a:ext cx="2372265" cy="1543800"/>
          </a:xfrm>
          <a:prstGeom prst="rect">
            <a:avLst/>
          </a:prstGeom>
        </p:spPr>
      </p:pic>
      <p:pic>
        <p:nvPicPr>
          <p:cNvPr id="12" name="Resim 11"/>
          <p:cNvPicPr>
            <a:picLocks noChangeAspect="1"/>
          </p:cNvPicPr>
          <p:nvPr/>
        </p:nvPicPr>
        <p:blipFill>
          <a:blip r:embed="rId7"/>
          <a:stretch>
            <a:fillRect/>
          </a:stretch>
        </p:blipFill>
        <p:spPr>
          <a:xfrm>
            <a:off x="7502221" y="2714605"/>
            <a:ext cx="2043338" cy="1683240"/>
          </a:xfrm>
          <a:prstGeom prst="rect">
            <a:avLst/>
          </a:prstGeom>
        </p:spPr>
      </p:pic>
    </p:spTree>
    <p:extLst>
      <p:ext uri="{BB962C8B-B14F-4D97-AF65-F5344CB8AC3E}">
        <p14:creationId xmlns:p14="http://schemas.microsoft.com/office/powerpoint/2010/main" val="214378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06626"/>
          </a:xfrm>
        </p:spPr>
        <p:txBody>
          <a:bodyPr>
            <a:normAutofit/>
          </a:bodyPr>
          <a:lstStyle/>
          <a:p>
            <a:pPr algn="ctr"/>
            <a:r>
              <a:rPr lang="tr-TR" sz="2400" b="1" u="sng" dirty="0" smtClean="0">
                <a:solidFill>
                  <a:srgbClr val="FF0000"/>
                </a:solidFill>
              </a:rPr>
              <a:t>Servisin tanımı ve önemi</a:t>
            </a:r>
            <a:endParaRPr lang="tr-TR" sz="2400" b="1" u="sng" dirty="0">
              <a:solidFill>
                <a:srgbClr val="FF0000"/>
              </a:solidFill>
            </a:endParaRPr>
          </a:p>
        </p:txBody>
      </p:sp>
      <p:sp>
        <p:nvSpPr>
          <p:cNvPr id="3" name="İçerik Yer Tutucusu 2"/>
          <p:cNvSpPr>
            <a:spLocks noGrp="1"/>
          </p:cNvSpPr>
          <p:nvPr>
            <p:ph idx="1"/>
          </p:nvPr>
        </p:nvSpPr>
        <p:spPr>
          <a:xfrm>
            <a:off x="838200" y="1524000"/>
            <a:ext cx="10515600" cy="5097517"/>
          </a:xfrm>
        </p:spPr>
        <p:txBody>
          <a:bodyPr>
            <a:normAutofit/>
          </a:bodyPr>
          <a:lstStyle/>
          <a:p>
            <a:pPr marL="0" indent="0">
              <a:buNone/>
            </a:pPr>
            <a:r>
              <a:rPr lang="tr-TR" b="1" u="sng" dirty="0" smtClean="0">
                <a:solidFill>
                  <a:srgbClr val="FF0000"/>
                </a:solidFill>
              </a:rPr>
              <a:t>Servis:</a:t>
            </a:r>
            <a:r>
              <a:rPr lang="tr-TR" dirty="0" smtClean="0"/>
              <a:t> Servis kelime anlamıyla hizmet, yardım, iş , porsiyon anlamına gelmektedir. Genel anlamda servis herhangi bir ihtiyacın giderilmesi için yapılan çalışmaların tümünü ifade eder. Restoranda ise misafirlerin yemek ve içecek ihtiyaçlarının karşılanması için yapılan işleri ifade eder.</a:t>
            </a:r>
          </a:p>
          <a:p>
            <a:pPr marL="0" indent="0">
              <a:buNone/>
            </a:pPr>
            <a:r>
              <a:rPr lang="tr-TR" dirty="0" smtClean="0"/>
              <a:t>	*Yiyecek içecekleri belli kurallara bağlı kalarak belli yöntemlerle ve uygun araç ve gereçlerle misafirlere sunma işidir.</a:t>
            </a:r>
          </a:p>
          <a:p>
            <a:pPr marL="0" indent="0">
              <a:buNone/>
            </a:pPr>
            <a:r>
              <a:rPr lang="tr-TR" dirty="0"/>
              <a:t>	</a:t>
            </a:r>
            <a:r>
              <a:rPr lang="tr-TR" dirty="0" smtClean="0"/>
              <a:t>*</a:t>
            </a:r>
            <a:r>
              <a:rPr lang="tr-TR" u="sng" dirty="0" smtClean="0">
                <a:solidFill>
                  <a:srgbClr val="FF0000"/>
                </a:solidFill>
              </a:rPr>
              <a:t>Yemek ve içecek servisi</a:t>
            </a:r>
            <a:r>
              <a:rPr lang="tr-TR" dirty="0" smtClean="0"/>
              <a:t>: Misafirlerin arzuladığı yemek ve içecekleri belirli kurallar dahilinde onlara sunmak, sosyal ve psikolojik durumlarına göre davranarak onları memnun etmek ve işletmeye mümkün olan en yüksek getiriyi sağlamak meslek ve sanatıdır.</a:t>
            </a:r>
          </a:p>
        </p:txBody>
      </p:sp>
    </p:spTree>
    <p:extLst>
      <p:ext uri="{BB962C8B-B14F-4D97-AF65-F5344CB8AC3E}">
        <p14:creationId xmlns:p14="http://schemas.microsoft.com/office/powerpoint/2010/main" val="3029016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93986"/>
            <a:ext cx="10515600" cy="6043448"/>
          </a:xfrm>
        </p:spPr>
        <p:txBody>
          <a:bodyPr>
            <a:normAutofit fontScale="40000" lnSpcReduction="20000"/>
          </a:bodyPr>
          <a:lstStyle/>
          <a:p>
            <a:pPr marL="0" indent="0">
              <a:buNone/>
            </a:pPr>
            <a:r>
              <a:rPr lang="tr-TR" sz="4000" b="1" u="sng" dirty="0" smtClean="0">
                <a:solidFill>
                  <a:srgbClr val="FF0000"/>
                </a:solidFill>
              </a:rPr>
              <a:t>Kötü servise yol açan nedenler;</a:t>
            </a:r>
          </a:p>
          <a:p>
            <a:pPr marL="0" indent="0">
              <a:buNone/>
            </a:pPr>
            <a:r>
              <a:rPr lang="tr-TR" sz="4000" dirty="0" smtClean="0"/>
              <a:t>1-Misafirlerin masalara uygun bir şekilde dağıtılamaması</a:t>
            </a:r>
          </a:p>
          <a:p>
            <a:pPr marL="0" indent="0">
              <a:buNone/>
            </a:pPr>
            <a:r>
              <a:rPr lang="tr-TR" sz="4000" dirty="0" smtClean="0"/>
              <a:t>2-Yemek salonunda ve mutfakta fiziksel planlamanın iyi yapılamaması</a:t>
            </a:r>
          </a:p>
          <a:p>
            <a:pPr marL="0" indent="0">
              <a:buNone/>
            </a:pPr>
            <a:r>
              <a:rPr lang="tr-TR" sz="4000" dirty="0" smtClean="0"/>
              <a:t>3-Servis araç ve gereçlerinin yetersiz olması</a:t>
            </a:r>
          </a:p>
          <a:p>
            <a:pPr marL="0" indent="0">
              <a:buNone/>
            </a:pPr>
            <a:r>
              <a:rPr lang="tr-TR" sz="4000" dirty="0" smtClean="0"/>
              <a:t>4-Mutfakla servis personeli arasındaki iletişim bozukluğu</a:t>
            </a:r>
          </a:p>
          <a:p>
            <a:pPr marL="0" indent="0">
              <a:buNone/>
            </a:pPr>
            <a:r>
              <a:rPr lang="tr-TR" sz="4000" dirty="0" smtClean="0"/>
              <a:t>5-Sık sık yapılan kazalar</a:t>
            </a:r>
          </a:p>
          <a:p>
            <a:pPr marL="0" indent="0">
              <a:buNone/>
            </a:pPr>
            <a:r>
              <a:rPr lang="tr-TR" sz="4000" dirty="0" smtClean="0"/>
              <a:t>6-Vasıflı servis personeli çalıştırılmaması</a:t>
            </a:r>
          </a:p>
          <a:p>
            <a:pPr marL="0" indent="0">
              <a:buNone/>
            </a:pPr>
            <a:endParaRPr lang="tr-TR" sz="4000" dirty="0"/>
          </a:p>
          <a:p>
            <a:pPr marL="0" indent="0">
              <a:buNone/>
            </a:pPr>
            <a:r>
              <a:rPr lang="tr-TR" sz="4000" b="1" u="sng" dirty="0" smtClean="0">
                <a:solidFill>
                  <a:srgbClr val="FF0000"/>
                </a:solidFill>
              </a:rPr>
              <a:t>Servis gerekleri ve standartları</a:t>
            </a:r>
          </a:p>
          <a:p>
            <a:pPr marL="0" indent="0">
              <a:buNone/>
            </a:pPr>
            <a:r>
              <a:rPr lang="tr-TR" sz="4000" u="sng" dirty="0" smtClean="0">
                <a:solidFill>
                  <a:srgbClr val="FF0000"/>
                </a:solidFill>
              </a:rPr>
              <a:t>Ziyafet</a:t>
            </a:r>
            <a:r>
              <a:rPr lang="tr-TR" sz="4000" u="sng" dirty="0" smtClean="0">
                <a:solidFill>
                  <a:srgbClr val="FF0000"/>
                </a:solidFill>
              </a:rPr>
              <a:t> </a:t>
            </a:r>
            <a:r>
              <a:rPr lang="tr-TR" sz="4000" u="sng" dirty="0" smtClean="0">
                <a:solidFill>
                  <a:srgbClr val="FF0000"/>
                </a:solidFill>
              </a:rPr>
              <a:t>planlanırken servis açısından dikkate alınması gerekli hususlar;</a:t>
            </a:r>
          </a:p>
          <a:p>
            <a:pPr marL="0" indent="0">
              <a:buNone/>
            </a:pPr>
            <a:r>
              <a:rPr lang="tr-TR" sz="4000" dirty="0" smtClean="0"/>
              <a:t>1-Yiyecek ve içecekler misafirlerin dikkatini çekecek şekilde menüde yer almalıdır</a:t>
            </a:r>
          </a:p>
          <a:p>
            <a:pPr marL="0" indent="0">
              <a:buNone/>
            </a:pPr>
            <a:r>
              <a:rPr lang="tr-TR" sz="4000" dirty="0" smtClean="0"/>
              <a:t>2-Yiyecek içecekler lezzet, besin, doyurma ve kalite açısından dengeli olmalıdır</a:t>
            </a:r>
          </a:p>
          <a:p>
            <a:pPr marL="0" indent="0">
              <a:buNone/>
            </a:pPr>
            <a:r>
              <a:rPr lang="tr-TR" sz="4000" dirty="0" smtClean="0"/>
              <a:t>3-İyi bir servis ve kalite denetimi sağlanmalıdır</a:t>
            </a:r>
          </a:p>
          <a:p>
            <a:pPr marL="0" indent="0">
              <a:buNone/>
            </a:pPr>
            <a:r>
              <a:rPr lang="tr-TR" sz="4000" dirty="0" smtClean="0"/>
              <a:t>4-Temizliğin temel unsurlardan birisi olduğu unutulmamalıdır</a:t>
            </a:r>
          </a:p>
          <a:p>
            <a:pPr marL="0" indent="0">
              <a:buNone/>
            </a:pPr>
            <a:r>
              <a:rPr lang="tr-TR" sz="4000" dirty="0" smtClean="0"/>
              <a:t>5-Servis sisteminde iyi bir örgütlenme yapılmalıdır</a:t>
            </a:r>
          </a:p>
          <a:p>
            <a:pPr marL="0" indent="0">
              <a:buNone/>
            </a:pPr>
            <a:r>
              <a:rPr lang="tr-TR" sz="4000" dirty="0" smtClean="0"/>
              <a:t>6-Etkin ve hızlı bir servis sistemi kurulmalıdır</a:t>
            </a:r>
          </a:p>
          <a:p>
            <a:pPr marL="0" indent="0">
              <a:buNone/>
            </a:pPr>
            <a:r>
              <a:rPr lang="tr-TR" sz="4000" dirty="0" smtClean="0"/>
              <a:t>7-Servis sistemi misafirde olumlu bir yiyecek içecek deneyimine yol açmalıdır</a:t>
            </a:r>
          </a:p>
          <a:p>
            <a:pPr marL="0" indent="0">
              <a:buNone/>
            </a:pPr>
            <a:r>
              <a:rPr lang="tr-TR" sz="4000" dirty="0" smtClean="0"/>
              <a:t>8-Yiyecek içecek politikalarına göre kar hedefleri ve maliyet sınırları içerisinde servis sistemi geliştirilmelidir</a:t>
            </a:r>
          </a:p>
          <a:p>
            <a:pPr marL="0" indent="0">
              <a:buNone/>
            </a:pPr>
            <a:r>
              <a:rPr lang="tr-TR" sz="4000" dirty="0" smtClean="0"/>
              <a:t>9-Servis sisteminde güvenlik ve sağlık standartları geliştirilmeli ve uygulanmalıdır</a:t>
            </a:r>
          </a:p>
          <a:p>
            <a:pPr marL="0" indent="0">
              <a:buNone/>
            </a:pPr>
            <a:r>
              <a:rPr lang="tr-TR" sz="4000" dirty="0" smtClean="0"/>
              <a:t>10-Servis sistemi yiyecek içecek tesisinin karakterini yansıtmalıdır</a:t>
            </a:r>
          </a:p>
          <a:p>
            <a:pPr marL="0" indent="0">
              <a:buNone/>
            </a:pPr>
            <a:endParaRPr lang="tr-TR" sz="4000"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49027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30924"/>
            <a:ext cx="10515600" cy="5746039"/>
          </a:xfrm>
        </p:spPr>
        <p:txBody>
          <a:bodyPr>
            <a:normAutofit/>
          </a:bodyPr>
          <a:lstStyle/>
          <a:p>
            <a:pPr algn="just">
              <a:buNone/>
            </a:pPr>
            <a:r>
              <a:rPr lang="tr-TR" dirty="0"/>
              <a:t> </a:t>
            </a:r>
            <a:r>
              <a:rPr lang="tr-TR" sz="2400" b="1" u="sng" dirty="0" smtClean="0">
                <a:solidFill>
                  <a:srgbClr val="FF0000"/>
                </a:solidFill>
              </a:rPr>
              <a:t>Servis standartları</a:t>
            </a:r>
          </a:p>
          <a:p>
            <a:pPr algn="just">
              <a:buNone/>
            </a:pPr>
            <a:r>
              <a:rPr lang="tr-TR" sz="2400" dirty="0" smtClean="0"/>
              <a:t>1-Satış ve pazarlama ile ilgili standartlar</a:t>
            </a:r>
          </a:p>
          <a:p>
            <a:pPr algn="just">
              <a:buNone/>
            </a:pPr>
            <a:r>
              <a:rPr lang="tr-TR" sz="2400" dirty="0" smtClean="0"/>
              <a:t>2-Çalışma standartları </a:t>
            </a:r>
          </a:p>
          <a:p>
            <a:pPr algn="just">
              <a:buNone/>
            </a:pPr>
            <a:r>
              <a:rPr lang="tr-TR" sz="2400" dirty="0" smtClean="0"/>
              <a:t>3-Masa düzenleme ile ilgili standartlar</a:t>
            </a:r>
          </a:p>
          <a:p>
            <a:pPr algn="just">
              <a:buNone/>
            </a:pPr>
            <a:r>
              <a:rPr lang="tr-TR" sz="2400" dirty="0" smtClean="0"/>
              <a:t>4-Servisin ayrıntıları ile ilgili standartlar</a:t>
            </a:r>
          </a:p>
          <a:p>
            <a:pPr algn="just">
              <a:buNone/>
            </a:pPr>
            <a:r>
              <a:rPr lang="tr-TR" sz="2400" u="sng" dirty="0" smtClean="0">
                <a:solidFill>
                  <a:srgbClr val="FF0000"/>
                </a:solidFill>
              </a:rPr>
              <a:t>Yiyecek içecek işletmesi tarafından alınabilecek bazı kalite güvence sistemleri</a:t>
            </a:r>
          </a:p>
          <a:p>
            <a:pPr algn="just">
              <a:buNone/>
            </a:pPr>
            <a:r>
              <a:rPr lang="tr-TR" sz="2400" dirty="0"/>
              <a:t>TS EN ISO 22000-Gıda güvenliği yönetim sistemleri </a:t>
            </a:r>
            <a:endParaRPr lang="tr-TR" sz="2400" dirty="0" smtClean="0"/>
          </a:p>
          <a:p>
            <a:pPr algn="just">
              <a:buNone/>
            </a:pPr>
            <a:r>
              <a:rPr lang="tr-TR" sz="2400" dirty="0"/>
              <a:t>FSSC 22000 Gıda Güvenliği Sistemi (Gıda Güvenliği Belgelendirmesi Vakfı</a:t>
            </a:r>
            <a:r>
              <a:rPr lang="tr-TR" sz="2400" dirty="0" smtClean="0"/>
              <a:t>)</a:t>
            </a:r>
          </a:p>
          <a:p>
            <a:pPr algn="just">
              <a:buNone/>
            </a:pPr>
            <a:r>
              <a:rPr lang="tr-TR" sz="2400" dirty="0"/>
              <a:t>TS OIC/SMIIC 9 Helal Turizm Hizmetleri </a:t>
            </a:r>
            <a:endParaRPr lang="tr-TR" sz="2400" dirty="0" smtClean="0"/>
          </a:p>
          <a:p>
            <a:pPr algn="just">
              <a:buNone/>
            </a:pPr>
            <a:r>
              <a:rPr lang="tr-TR" sz="2400" dirty="0"/>
              <a:t>TS OIC/SMIIC 1: 2011 Helal Gıda Genel </a:t>
            </a:r>
            <a:r>
              <a:rPr lang="tr-TR" sz="2400" dirty="0" smtClean="0"/>
              <a:t>Kılavuzu (</a:t>
            </a:r>
            <a:r>
              <a:rPr lang="tr-TR" sz="2400" dirty="0"/>
              <a:t>İslam Ülkeleri Standardizasyon ve Metroloji Enstitüsü (SMIIC</a:t>
            </a:r>
            <a:r>
              <a:rPr lang="tr-TR" sz="2400" dirty="0" smtClean="0"/>
              <a:t>))(OIC-İslam Ülkeleri İşbirliği Teşkilatı)</a:t>
            </a:r>
          </a:p>
          <a:p>
            <a:pPr algn="just">
              <a:buNone/>
            </a:pPr>
            <a:r>
              <a:rPr lang="tr-TR" sz="2400" dirty="0"/>
              <a:t>TS ISO 45001-İş sağlığı ve güvenliği sistemleri</a:t>
            </a:r>
          </a:p>
        </p:txBody>
      </p:sp>
      <p:pic>
        <p:nvPicPr>
          <p:cNvPr id="4" name="Picture 4" descr="sunu">
            <a:extLst>
              <a:ext uri="{FF2B5EF4-FFF2-40B4-BE49-F238E27FC236}">
                <a16:creationId xmlns:a16="http://schemas.microsoft.com/office/drawing/2014/main" id="{571ECC9D-3C97-4A2E-A8AA-BEBCE23FD8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 y="5691982"/>
            <a:ext cx="12192000" cy="96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576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94290"/>
            <a:ext cx="10515600" cy="6337738"/>
          </a:xfrm>
        </p:spPr>
        <p:txBody>
          <a:bodyPr>
            <a:normAutofit/>
          </a:bodyPr>
          <a:lstStyle/>
          <a:p>
            <a:pPr marL="0" indent="0">
              <a:buNone/>
            </a:pPr>
            <a:r>
              <a:rPr lang="tr-TR" sz="1800" b="1" u="sng" dirty="0" smtClean="0">
                <a:solidFill>
                  <a:srgbClr val="FF0000"/>
                </a:solidFill>
              </a:rPr>
              <a:t>Servis Yöntemleri</a:t>
            </a:r>
          </a:p>
          <a:p>
            <a:pPr marL="0" indent="0">
              <a:buNone/>
            </a:pPr>
            <a:r>
              <a:rPr lang="tr-TR" sz="1800" u="sng" dirty="0" smtClean="0">
                <a:solidFill>
                  <a:srgbClr val="FF0000"/>
                </a:solidFill>
              </a:rPr>
              <a:t>Menü çeşitliliği ve servis düzeyi açısından ticari yiyecek içecek tesisleri şu şekilde sınıflandırılabilir;</a:t>
            </a:r>
          </a:p>
          <a:p>
            <a:pPr marL="0" indent="0">
              <a:buNone/>
            </a:pPr>
            <a:r>
              <a:rPr lang="tr-TR" sz="1800" dirty="0" smtClean="0"/>
              <a:t>1-Garson servisi</a:t>
            </a:r>
          </a:p>
          <a:p>
            <a:pPr marL="0" indent="0">
              <a:buNone/>
            </a:pPr>
            <a:r>
              <a:rPr lang="tr-TR" sz="1800" dirty="0" smtClean="0"/>
              <a:t>*Seçkin yemekler</a:t>
            </a:r>
          </a:p>
          <a:p>
            <a:pPr marL="0" indent="0">
              <a:buNone/>
            </a:pPr>
            <a:r>
              <a:rPr lang="tr-TR" sz="1800" dirty="0" smtClean="0"/>
              <a:t>*Atmosfer özellikli restoranlar</a:t>
            </a:r>
          </a:p>
          <a:p>
            <a:pPr marL="0" indent="0">
              <a:buNone/>
            </a:pPr>
            <a:r>
              <a:rPr lang="tr-TR" sz="1800" dirty="0" smtClean="0"/>
              <a:t>*Bazı pizza, </a:t>
            </a:r>
            <a:r>
              <a:rPr lang="tr-TR" sz="1800" dirty="0" err="1" smtClean="0"/>
              <a:t>gözleme,lahmacun,pide</a:t>
            </a:r>
            <a:r>
              <a:rPr lang="tr-TR" sz="1800" dirty="0" smtClean="0"/>
              <a:t> ,kebap, işkembe satış yerleri</a:t>
            </a:r>
          </a:p>
          <a:p>
            <a:pPr marL="0" indent="0">
              <a:buNone/>
            </a:pPr>
            <a:r>
              <a:rPr lang="tr-TR" sz="1800" dirty="0" smtClean="0"/>
              <a:t>*Akşam yemeği veren restoranlar</a:t>
            </a:r>
          </a:p>
          <a:p>
            <a:pPr marL="0" indent="0">
              <a:buNone/>
            </a:pPr>
            <a:r>
              <a:rPr lang="tr-TR" sz="1800" dirty="0" smtClean="0"/>
              <a:t>*Aile restoranları</a:t>
            </a:r>
          </a:p>
          <a:p>
            <a:pPr marL="0" indent="0">
              <a:buNone/>
            </a:pPr>
            <a:r>
              <a:rPr lang="tr-TR" sz="1800" dirty="0" smtClean="0"/>
              <a:t>*Kaliteli restoranlar</a:t>
            </a:r>
          </a:p>
          <a:p>
            <a:pPr marL="0" indent="0">
              <a:buNone/>
            </a:pPr>
            <a:r>
              <a:rPr lang="tr-TR" sz="1800" dirty="0" smtClean="0"/>
              <a:t>2-Self servis</a:t>
            </a:r>
          </a:p>
          <a:p>
            <a:pPr marL="0" indent="0">
              <a:buNone/>
            </a:pPr>
            <a:r>
              <a:rPr lang="tr-TR" sz="1800" dirty="0" smtClean="0"/>
              <a:t>*Hızlı ve kolay yiyecek sunan tesisler</a:t>
            </a:r>
          </a:p>
          <a:p>
            <a:pPr marL="0" indent="0">
              <a:buNone/>
            </a:pPr>
            <a:r>
              <a:rPr lang="tr-TR" sz="1800" dirty="0" smtClean="0"/>
              <a:t>*Büfeler , kafeteryalar</a:t>
            </a:r>
          </a:p>
          <a:p>
            <a:pPr marL="0" indent="0">
              <a:buNone/>
            </a:pPr>
            <a:endParaRPr lang="tr-TR" dirty="0"/>
          </a:p>
          <a:p>
            <a:pPr marL="0" indent="0">
              <a:buNone/>
            </a:pPr>
            <a:endParaRPr lang="tr-TR" dirty="0"/>
          </a:p>
          <a:p>
            <a:pPr marL="0" indent="0">
              <a:buNone/>
            </a:pPr>
            <a:endParaRPr lang="tr-TR" dirty="0"/>
          </a:p>
        </p:txBody>
      </p:sp>
      <p:pic>
        <p:nvPicPr>
          <p:cNvPr id="2" name="Resim 1"/>
          <p:cNvPicPr>
            <a:picLocks noChangeAspect="1"/>
          </p:cNvPicPr>
          <p:nvPr/>
        </p:nvPicPr>
        <p:blipFill>
          <a:blip r:embed="rId2"/>
          <a:stretch>
            <a:fillRect/>
          </a:stretch>
        </p:blipFill>
        <p:spPr>
          <a:xfrm>
            <a:off x="2400608" y="4753611"/>
            <a:ext cx="2471940" cy="1723080"/>
          </a:xfrm>
          <a:prstGeom prst="rect">
            <a:avLst/>
          </a:prstGeom>
        </p:spPr>
      </p:pic>
      <p:pic>
        <p:nvPicPr>
          <p:cNvPr id="4" name="Resim 3"/>
          <p:cNvPicPr>
            <a:picLocks noChangeAspect="1"/>
          </p:cNvPicPr>
          <p:nvPr/>
        </p:nvPicPr>
        <p:blipFill>
          <a:blip r:embed="rId3"/>
          <a:stretch>
            <a:fillRect/>
          </a:stretch>
        </p:blipFill>
        <p:spPr>
          <a:xfrm>
            <a:off x="5511671" y="4743651"/>
            <a:ext cx="2471940" cy="1733040"/>
          </a:xfrm>
          <a:prstGeom prst="rect">
            <a:avLst/>
          </a:prstGeom>
        </p:spPr>
      </p:pic>
    </p:spTree>
    <p:extLst>
      <p:ext uri="{BB962C8B-B14F-4D97-AF65-F5344CB8AC3E}">
        <p14:creationId xmlns:p14="http://schemas.microsoft.com/office/powerpoint/2010/main" val="3636342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99090"/>
            <a:ext cx="10515600" cy="5833241"/>
          </a:xfrm>
        </p:spPr>
        <p:txBody>
          <a:bodyPr>
            <a:normAutofit/>
          </a:bodyPr>
          <a:lstStyle/>
          <a:p>
            <a:pPr marL="0" indent="0">
              <a:buNone/>
            </a:pPr>
            <a:r>
              <a:rPr lang="tr-TR" sz="1800" u="sng" dirty="0">
                <a:solidFill>
                  <a:srgbClr val="FF0000"/>
                </a:solidFill>
              </a:rPr>
              <a:t>Servis yöntemi veya tipi tercihinde dikkate alınması gereken etkenler;</a:t>
            </a:r>
          </a:p>
          <a:p>
            <a:pPr marL="0" indent="0">
              <a:buNone/>
            </a:pPr>
            <a:r>
              <a:rPr lang="tr-TR" sz="1800" dirty="0"/>
              <a:t>1-Yiyecek-içecek tesisinin tipi</a:t>
            </a:r>
          </a:p>
          <a:p>
            <a:pPr marL="0" indent="0">
              <a:buNone/>
            </a:pPr>
            <a:r>
              <a:rPr lang="tr-TR" sz="1800" dirty="0"/>
              <a:t>2-Yiyecek üretim yönteminin tipi (geleneksel üretim, pişirme-dondurma veya pişirme-soğutma </a:t>
            </a:r>
            <a:r>
              <a:rPr lang="tr-TR" sz="1800" dirty="0" err="1"/>
              <a:t>vb</a:t>
            </a:r>
            <a:r>
              <a:rPr lang="tr-TR" sz="1800" dirty="0"/>
              <a:t>)</a:t>
            </a:r>
          </a:p>
          <a:p>
            <a:pPr marL="0" indent="0">
              <a:buNone/>
            </a:pPr>
            <a:r>
              <a:rPr lang="tr-TR" sz="1800" dirty="0"/>
              <a:t>3-Hedef tüketicilerin özellikleri ve tipi</a:t>
            </a:r>
          </a:p>
          <a:p>
            <a:pPr marL="0" indent="0">
              <a:buNone/>
            </a:pPr>
            <a:r>
              <a:rPr lang="tr-TR" sz="1800" dirty="0"/>
              <a:t>4-Menünün türü</a:t>
            </a:r>
          </a:p>
          <a:p>
            <a:pPr marL="0" indent="0">
              <a:buNone/>
            </a:pPr>
            <a:r>
              <a:rPr lang="tr-TR" sz="1800" dirty="0"/>
              <a:t>5-İşgören bulunabilirliği ve bilgi , beceri düzeyleri</a:t>
            </a:r>
          </a:p>
          <a:p>
            <a:pPr marL="0" indent="0">
              <a:buNone/>
            </a:pPr>
            <a:r>
              <a:rPr lang="tr-TR" sz="1800" dirty="0"/>
              <a:t>6-Yemek salonunun büyüklüğü</a:t>
            </a:r>
          </a:p>
          <a:p>
            <a:pPr marL="0" indent="0">
              <a:buNone/>
            </a:pPr>
            <a:r>
              <a:rPr lang="tr-TR" sz="1800" dirty="0"/>
              <a:t>7-Yiyecek içecek tesisinin maliyet ve kar hedefleri</a:t>
            </a:r>
          </a:p>
          <a:p>
            <a:pPr marL="0" indent="0">
              <a:buNone/>
            </a:pPr>
            <a:r>
              <a:rPr lang="tr-TR" sz="1800" dirty="0"/>
              <a:t>8-Öğünler</a:t>
            </a:r>
          </a:p>
          <a:p>
            <a:pPr marL="0" indent="0">
              <a:buNone/>
            </a:pPr>
            <a:r>
              <a:rPr lang="tr-TR" sz="1800" dirty="0"/>
              <a:t>9-Yiyecek içecek tesisinin büyüklüğü</a:t>
            </a:r>
          </a:p>
          <a:p>
            <a:pPr marL="0" indent="0">
              <a:buNone/>
            </a:pPr>
            <a:r>
              <a:rPr lang="tr-TR" sz="1800" dirty="0"/>
              <a:t>10-Mutfak ve yemek salonun yeri ve yerleşim düzeni</a:t>
            </a:r>
          </a:p>
          <a:p>
            <a:pPr marL="0" indent="0">
              <a:buNone/>
            </a:pPr>
            <a:endParaRPr lang="tr-TR" dirty="0"/>
          </a:p>
        </p:txBody>
      </p:sp>
      <p:pic>
        <p:nvPicPr>
          <p:cNvPr id="4" name="Resim 3"/>
          <p:cNvPicPr>
            <a:picLocks noChangeAspect="1"/>
          </p:cNvPicPr>
          <p:nvPr/>
        </p:nvPicPr>
        <p:blipFill>
          <a:blip r:embed="rId2"/>
          <a:stretch>
            <a:fillRect/>
          </a:stretch>
        </p:blipFill>
        <p:spPr>
          <a:xfrm>
            <a:off x="1048476" y="4681717"/>
            <a:ext cx="2800868" cy="1593600"/>
          </a:xfrm>
          <a:prstGeom prst="rect">
            <a:avLst/>
          </a:prstGeom>
        </p:spPr>
      </p:pic>
      <p:pic>
        <p:nvPicPr>
          <p:cNvPr id="5" name="Resim 4"/>
          <p:cNvPicPr>
            <a:picLocks noChangeAspect="1"/>
          </p:cNvPicPr>
          <p:nvPr/>
        </p:nvPicPr>
        <p:blipFill>
          <a:blip r:embed="rId3"/>
          <a:stretch>
            <a:fillRect/>
          </a:stretch>
        </p:blipFill>
        <p:spPr>
          <a:xfrm>
            <a:off x="5069052" y="4681717"/>
            <a:ext cx="2621453" cy="1593600"/>
          </a:xfrm>
          <a:prstGeom prst="rect">
            <a:avLst/>
          </a:prstGeom>
        </p:spPr>
      </p:pic>
    </p:spTree>
    <p:extLst>
      <p:ext uri="{BB962C8B-B14F-4D97-AF65-F5344CB8AC3E}">
        <p14:creationId xmlns:p14="http://schemas.microsoft.com/office/powerpoint/2010/main" val="715902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78069"/>
            <a:ext cx="10515600" cy="5864772"/>
          </a:xfrm>
        </p:spPr>
        <p:txBody>
          <a:bodyPr>
            <a:normAutofit fontScale="70000" lnSpcReduction="20000"/>
          </a:bodyPr>
          <a:lstStyle/>
          <a:p>
            <a:pPr marL="0" indent="0">
              <a:buNone/>
            </a:pPr>
            <a:r>
              <a:rPr lang="tr-TR" b="1" u="sng" dirty="0" smtClean="0">
                <a:solidFill>
                  <a:srgbClr val="FF0000"/>
                </a:solidFill>
              </a:rPr>
              <a:t>Servis Türleri</a:t>
            </a:r>
          </a:p>
          <a:p>
            <a:pPr marL="0" indent="0">
              <a:buNone/>
            </a:pPr>
            <a:r>
              <a:rPr lang="tr-TR" dirty="0" smtClean="0"/>
              <a:t>1-Tezgah servisi</a:t>
            </a:r>
          </a:p>
          <a:p>
            <a:pPr marL="0" indent="0">
              <a:buNone/>
            </a:pPr>
            <a:r>
              <a:rPr lang="tr-TR" dirty="0" smtClean="0"/>
              <a:t>2-Kafeterya servisi</a:t>
            </a:r>
          </a:p>
          <a:p>
            <a:pPr marL="0" indent="0">
              <a:buNone/>
            </a:pPr>
            <a:r>
              <a:rPr lang="tr-TR" dirty="0"/>
              <a:t>Yemekler genellikle tabaklara birer porsiyon olarak hazırlanmıştır ya da üzeri bölümlü self servis tepsilerdeki bölümlere konur. Yemeğini alan müşteri masaya giderek yemeğini yer. Boş tepsi ve tabaklar müşteriler tarafından veya servis elemanları tarafından yerine götürülür.</a:t>
            </a:r>
            <a:endParaRPr lang="tr-TR" dirty="0" smtClean="0"/>
          </a:p>
          <a:p>
            <a:pPr marL="0" indent="0">
              <a:buNone/>
            </a:pPr>
            <a:r>
              <a:rPr lang="tr-TR" dirty="0" smtClean="0"/>
              <a:t>3-Büfe servisi</a:t>
            </a:r>
          </a:p>
          <a:p>
            <a:pPr marL="0" indent="0">
              <a:buNone/>
            </a:pPr>
            <a:r>
              <a:rPr lang="tr-TR" dirty="0"/>
              <a:t>Bu usulde yemekler iki şekilde konuklara servis edilmektedir. Bu usulde her yemek grubu için büfede yeterli sayıda tabak bulunur. Mutfak Görevlileri tarafından konukların istedikleri yemekler tabaklara koyulur ve servis personeli Tarafından tabak servisi kuralları doğrultusunda servis edilir.</a:t>
            </a:r>
            <a:endParaRPr lang="tr-TR" dirty="0" smtClean="0"/>
          </a:p>
          <a:p>
            <a:pPr marL="0" indent="0">
              <a:buNone/>
            </a:pPr>
            <a:r>
              <a:rPr lang="tr-TR" dirty="0" smtClean="0"/>
              <a:t>4-Oturmalı servis (Masa servisi, garson servisi, kişiselleştirilmiş servis)</a:t>
            </a:r>
          </a:p>
          <a:p>
            <a:pPr marL="0" indent="0">
              <a:buNone/>
            </a:pPr>
            <a:r>
              <a:rPr lang="tr-TR" dirty="0" smtClean="0"/>
              <a:t>Stilleri;</a:t>
            </a:r>
          </a:p>
          <a:p>
            <a:pPr marL="0" indent="0">
              <a:buNone/>
            </a:pPr>
            <a:r>
              <a:rPr lang="tr-TR" dirty="0" smtClean="0"/>
              <a:t>*Amerikan servisi</a:t>
            </a:r>
          </a:p>
          <a:p>
            <a:pPr marL="0" indent="0">
              <a:buNone/>
            </a:pPr>
            <a:r>
              <a:rPr lang="tr-TR" dirty="0" smtClean="0"/>
              <a:t>*Fransız servisi</a:t>
            </a:r>
          </a:p>
          <a:p>
            <a:pPr marL="0" indent="0">
              <a:buNone/>
            </a:pPr>
            <a:r>
              <a:rPr lang="tr-TR" dirty="0" smtClean="0"/>
              <a:t>*İngiliz servisi</a:t>
            </a:r>
          </a:p>
          <a:p>
            <a:pPr marL="0" indent="0">
              <a:buNone/>
            </a:pPr>
            <a:r>
              <a:rPr lang="tr-TR" dirty="0" smtClean="0"/>
              <a:t>*Rus servisi</a:t>
            </a:r>
          </a:p>
          <a:p>
            <a:pPr marL="0" indent="0">
              <a:buNone/>
            </a:pPr>
            <a:r>
              <a:rPr lang="tr-TR" dirty="0" smtClean="0"/>
              <a:t>*Türk servisi</a:t>
            </a:r>
          </a:p>
          <a:p>
            <a:pPr marL="0" indent="0">
              <a:buNone/>
            </a:pPr>
            <a:r>
              <a:rPr lang="tr-TR" dirty="0" smtClean="0">
                <a:solidFill>
                  <a:srgbClr val="FF0000"/>
                </a:solidFill>
              </a:rPr>
              <a:t>kaynak: </a:t>
            </a:r>
            <a:r>
              <a:rPr lang="tr-TR" dirty="0" smtClean="0"/>
              <a:t>https</a:t>
            </a:r>
            <a:r>
              <a:rPr lang="tr-TR" dirty="0"/>
              <a:t>://megep.meb.gov.tr/mte_program_modul/moduller_pdf/Modern%20Usullerde%20Servis.pdf</a:t>
            </a:r>
            <a:endParaRPr lang="tr-TR" dirty="0" smtClean="0"/>
          </a:p>
          <a:p>
            <a:pPr marL="0" indent="0">
              <a:buNone/>
            </a:pPr>
            <a:endParaRPr lang="tr-TR" dirty="0"/>
          </a:p>
        </p:txBody>
      </p:sp>
    </p:spTree>
    <p:extLst>
      <p:ext uri="{BB962C8B-B14F-4D97-AF65-F5344CB8AC3E}">
        <p14:creationId xmlns:p14="http://schemas.microsoft.com/office/powerpoint/2010/main" val="396659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25214"/>
            <a:ext cx="10515600" cy="5654565"/>
          </a:xfrm>
        </p:spPr>
        <p:txBody>
          <a:bodyPr>
            <a:normAutofit/>
          </a:bodyPr>
          <a:lstStyle/>
          <a:p>
            <a:pPr marL="0" indent="0">
              <a:buNone/>
            </a:pPr>
            <a:r>
              <a:rPr lang="tr-TR" sz="2000" dirty="0" smtClean="0">
                <a:solidFill>
                  <a:srgbClr val="C00000"/>
                </a:solidFill>
              </a:rPr>
              <a:t>Örnek menüler</a:t>
            </a:r>
          </a:p>
          <a:p>
            <a:pPr marL="0" indent="0">
              <a:buNone/>
            </a:pPr>
            <a:r>
              <a:rPr lang="tr-TR" sz="2000" dirty="0" smtClean="0"/>
              <a:t>1-Öğle yemeği menüleri</a:t>
            </a:r>
          </a:p>
          <a:p>
            <a:pPr marL="0" indent="0">
              <a:buNone/>
            </a:pPr>
            <a:r>
              <a:rPr lang="tr-TR" sz="2000" u="sng" dirty="0" smtClean="0"/>
              <a:t>İskelet</a:t>
            </a:r>
          </a:p>
          <a:p>
            <a:pPr marL="0" indent="0">
              <a:buNone/>
            </a:pPr>
            <a:r>
              <a:rPr lang="tr-TR" sz="2000" dirty="0" smtClean="0"/>
              <a:t>Soğuk ordövr</a:t>
            </a:r>
          </a:p>
          <a:p>
            <a:pPr marL="0" indent="0">
              <a:buNone/>
            </a:pPr>
            <a:r>
              <a:rPr lang="tr-TR" sz="2000" dirty="0" smtClean="0"/>
              <a:t>Ana yemek</a:t>
            </a:r>
          </a:p>
          <a:p>
            <a:pPr marL="0" indent="0">
              <a:buNone/>
            </a:pPr>
            <a:r>
              <a:rPr lang="tr-TR" sz="2000" dirty="0" err="1" smtClean="0"/>
              <a:t>Dessert</a:t>
            </a:r>
            <a:endParaRPr lang="tr-TR" sz="2000" dirty="0" smtClean="0"/>
          </a:p>
          <a:p>
            <a:pPr marL="0" indent="0">
              <a:buNone/>
            </a:pPr>
            <a:endParaRPr lang="tr-TR" sz="2000" dirty="0"/>
          </a:p>
          <a:p>
            <a:pPr marL="0" indent="0">
              <a:buNone/>
            </a:pPr>
            <a:endParaRPr lang="tr-TR" sz="2000" dirty="0" smtClean="0"/>
          </a:p>
          <a:p>
            <a:pPr marL="0" indent="0">
              <a:buNone/>
            </a:pPr>
            <a:endParaRPr lang="tr-TR" sz="2000" dirty="0"/>
          </a:p>
          <a:p>
            <a:pPr marL="0" indent="0">
              <a:buNone/>
            </a:pPr>
            <a:r>
              <a:rPr lang="tr-TR" sz="2000" dirty="0" smtClean="0"/>
              <a:t>Zenginleştirilmek istenirse;</a:t>
            </a:r>
          </a:p>
          <a:p>
            <a:pPr marL="0" indent="0">
              <a:buNone/>
            </a:pPr>
            <a:r>
              <a:rPr lang="tr-TR" sz="2000" dirty="0" smtClean="0"/>
              <a:t>Soğuk ordövr yerine sıcak ordövr veya antre verilebilir</a:t>
            </a:r>
          </a:p>
          <a:p>
            <a:pPr marL="0" indent="0">
              <a:buNone/>
            </a:pPr>
            <a:endParaRPr lang="tr-TR" sz="2000" dirty="0" smtClean="0"/>
          </a:p>
          <a:p>
            <a:pPr marL="0" indent="0">
              <a:buNone/>
            </a:pPr>
            <a:endParaRPr lang="tr-TR" sz="2000" dirty="0" smtClean="0"/>
          </a:p>
        </p:txBody>
      </p:sp>
      <p:graphicFrame>
        <p:nvGraphicFramePr>
          <p:cNvPr id="4" name="Tablo 3"/>
          <p:cNvGraphicFramePr>
            <a:graphicFrameLocks noGrp="1"/>
          </p:cNvGraphicFramePr>
          <p:nvPr>
            <p:extLst>
              <p:ext uri="{D42A27DB-BD31-4B8C-83A1-F6EECF244321}">
                <p14:modId xmlns:p14="http://schemas.microsoft.com/office/powerpoint/2010/main" val="166745588"/>
              </p:ext>
            </p:extLst>
          </p:nvPr>
        </p:nvGraphicFramePr>
        <p:xfrm>
          <a:off x="838200" y="3116025"/>
          <a:ext cx="8127999" cy="1112520"/>
        </p:xfrm>
        <a:graphic>
          <a:graphicData uri="http://schemas.openxmlformats.org/drawingml/2006/table">
            <a:tbl>
              <a:tblPr firstRow="1" bandRow="1">
                <a:tableStyleId>{D7AC3CCA-C797-4891-BE02-D94E43425B78}</a:tableStyleId>
              </a:tblPr>
              <a:tblGrid>
                <a:gridCol w="2709333">
                  <a:extLst>
                    <a:ext uri="{9D8B030D-6E8A-4147-A177-3AD203B41FA5}">
                      <a16:colId xmlns:a16="http://schemas.microsoft.com/office/drawing/2014/main" val="1608919773"/>
                    </a:ext>
                  </a:extLst>
                </a:gridCol>
                <a:gridCol w="2709333">
                  <a:extLst>
                    <a:ext uri="{9D8B030D-6E8A-4147-A177-3AD203B41FA5}">
                      <a16:colId xmlns:a16="http://schemas.microsoft.com/office/drawing/2014/main" val="3019558770"/>
                    </a:ext>
                  </a:extLst>
                </a:gridCol>
                <a:gridCol w="2709333">
                  <a:extLst>
                    <a:ext uri="{9D8B030D-6E8A-4147-A177-3AD203B41FA5}">
                      <a16:colId xmlns:a16="http://schemas.microsoft.com/office/drawing/2014/main" val="3066715246"/>
                    </a:ext>
                  </a:extLst>
                </a:gridCol>
              </a:tblGrid>
              <a:tr h="370840">
                <a:tc>
                  <a:txBody>
                    <a:bodyPr/>
                    <a:lstStyle/>
                    <a:p>
                      <a:r>
                        <a:rPr lang="tr-TR" b="0" dirty="0" smtClean="0"/>
                        <a:t>Jambonlu kavun</a:t>
                      </a:r>
                      <a:endParaRPr lang="tr-TR" b="0" dirty="0"/>
                    </a:p>
                  </a:txBody>
                  <a:tcPr/>
                </a:tc>
                <a:tc>
                  <a:txBody>
                    <a:bodyPr/>
                    <a:lstStyle/>
                    <a:p>
                      <a:r>
                        <a:rPr lang="tr-TR" b="0" dirty="0" smtClean="0"/>
                        <a:t>Ordövr tabağı</a:t>
                      </a:r>
                      <a:endParaRPr lang="tr-TR" b="0" dirty="0"/>
                    </a:p>
                  </a:txBody>
                  <a:tcPr/>
                </a:tc>
                <a:tc>
                  <a:txBody>
                    <a:bodyPr/>
                    <a:lstStyle/>
                    <a:p>
                      <a:r>
                        <a:rPr lang="tr-TR" b="0" dirty="0" smtClean="0"/>
                        <a:t>Karides kokteyl</a:t>
                      </a:r>
                      <a:endParaRPr lang="tr-TR" b="0" dirty="0"/>
                    </a:p>
                  </a:txBody>
                  <a:tcPr/>
                </a:tc>
                <a:extLst>
                  <a:ext uri="{0D108BD9-81ED-4DB2-BD59-A6C34878D82A}">
                    <a16:rowId xmlns:a16="http://schemas.microsoft.com/office/drawing/2014/main" val="2687715236"/>
                  </a:ext>
                </a:extLst>
              </a:tr>
              <a:tr h="370840">
                <a:tc>
                  <a:txBody>
                    <a:bodyPr/>
                    <a:lstStyle/>
                    <a:p>
                      <a:r>
                        <a:rPr lang="tr-TR" b="0" dirty="0" smtClean="0"/>
                        <a:t>Kuzu </a:t>
                      </a:r>
                      <a:r>
                        <a:rPr lang="tr-TR" b="0" dirty="0" err="1" smtClean="0"/>
                        <a:t>pirzola+salata</a:t>
                      </a:r>
                      <a:endParaRPr lang="tr-TR" b="0" dirty="0"/>
                    </a:p>
                  </a:txBody>
                  <a:tcPr/>
                </a:tc>
                <a:tc>
                  <a:txBody>
                    <a:bodyPr/>
                    <a:lstStyle/>
                    <a:p>
                      <a:r>
                        <a:rPr lang="tr-TR" b="0" dirty="0" smtClean="0"/>
                        <a:t>Piliç </a:t>
                      </a:r>
                      <a:r>
                        <a:rPr lang="tr-TR" b="0" dirty="0" err="1" smtClean="0"/>
                        <a:t>kievsky+salata</a:t>
                      </a:r>
                      <a:endParaRPr lang="tr-TR" b="0" dirty="0"/>
                    </a:p>
                  </a:txBody>
                  <a:tcPr/>
                </a:tc>
                <a:tc>
                  <a:txBody>
                    <a:bodyPr/>
                    <a:lstStyle/>
                    <a:p>
                      <a:r>
                        <a:rPr lang="tr-TR" b="0" dirty="0" err="1" smtClean="0"/>
                        <a:t>Turnedo</a:t>
                      </a:r>
                      <a:r>
                        <a:rPr lang="tr-TR" b="0" dirty="0" smtClean="0"/>
                        <a:t> </a:t>
                      </a:r>
                      <a:r>
                        <a:rPr lang="tr-TR" b="0" dirty="0" err="1" smtClean="0"/>
                        <a:t>rossini+salata</a:t>
                      </a:r>
                      <a:endParaRPr lang="tr-TR" b="0" dirty="0"/>
                    </a:p>
                  </a:txBody>
                  <a:tcPr/>
                </a:tc>
                <a:extLst>
                  <a:ext uri="{0D108BD9-81ED-4DB2-BD59-A6C34878D82A}">
                    <a16:rowId xmlns:a16="http://schemas.microsoft.com/office/drawing/2014/main" val="314621669"/>
                  </a:ext>
                </a:extLst>
              </a:tr>
              <a:tr h="370840">
                <a:tc>
                  <a:txBody>
                    <a:bodyPr/>
                    <a:lstStyle/>
                    <a:p>
                      <a:r>
                        <a:rPr lang="tr-TR" b="0" dirty="0" smtClean="0"/>
                        <a:t>Peynirler</a:t>
                      </a:r>
                      <a:endParaRPr lang="tr-TR" b="0" dirty="0"/>
                    </a:p>
                  </a:txBody>
                  <a:tcPr/>
                </a:tc>
                <a:tc>
                  <a:txBody>
                    <a:bodyPr/>
                    <a:lstStyle/>
                    <a:p>
                      <a:r>
                        <a:rPr lang="tr-TR" b="0" dirty="0" smtClean="0"/>
                        <a:t>Krem karamel</a:t>
                      </a:r>
                      <a:endParaRPr lang="tr-TR" b="0" dirty="0"/>
                    </a:p>
                  </a:txBody>
                  <a:tcPr/>
                </a:tc>
                <a:tc>
                  <a:txBody>
                    <a:bodyPr/>
                    <a:lstStyle/>
                    <a:p>
                      <a:r>
                        <a:rPr lang="tr-TR" b="0" dirty="0" smtClean="0"/>
                        <a:t>Karışık meyve</a:t>
                      </a:r>
                      <a:endParaRPr lang="tr-TR" b="0" dirty="0"/>
                    </a:p>
                  </a:txBody>
                  <a:tcPr/>
                </a:tc>
                <a:extLst>
                  <a:ext uri="{0D108BD9-81ED-4DB2-BD59-A6C34878D82A}">
                    <a16:rowId xmlns:a16="http://schemas.microsoft.com/office/drawing/2014/main" val="571083070"/>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1662074594"/>
              </p:ext>
            </p:extLst>
          </p:nvPr>
        </p:nvGraphicFramePr>
        <p:xfrm>
          <a:off x="838200" y="5095881"/>
          <a:ext cx="8128000" cy="1097280"/>
        </p:xfrm>
        <a:graphic>
          <a:graphicData uri="http://schemas.openxmlformats.org/drawingml/2006/table">
            <a:tbl>
              <a:tblPr firstRow="1" bandRow="1">
                <a:tableStyleId>{D7AC3CCA-C797-4891-BE02-D94E43425B78}</a:tableStyleId>
              </a:tblPr>
              <a:tblGrid>
                <a:gridCol w="4064000">
                  <a:extLst>
                    <a:ext uri="{9D8B030D-6E8A-4147-A177-3AD203B41FA5}">
                      <a16:colId xmlns:a16="http://schemas.microsoft.com/office/drawing/2014/main" val="2075065490"/>
                    </a:ext>
                  </a:extLst>
                </a:gridCol>
                <a:gridCol w="4064000">
                  <a:extLst>
                    <a:ext uri="{9D8B030D-6E8A-4147-A177-3AD203B41FA5}">
                      <a16:colId xmlns:a16="http://schemas.microsoft.com/office/drawing/2014/main" val="2315470002"/>
                    </a:ext>
                  </a:extLst>
                </a:gridCol>
              </a:tblGrid>
              <a:tr h="0">
                <a:tc>
                  <a:txBody>
                    <a:bodyPr/>
                    <a:lstStyle/>
                    <a:p>
                      <a:r>
                        <a:rPr lang="tr-TR" b="0" dirty="0" err="1" smtClean="0"/>
                        <a:t>Poşe</a:t>
                      </a:r>
                      <a:r>
                        <a:rPr lang="tr-TR" b="0" dirty="0" smtClean="0"/>
                        <a:t> yumurta </a:t>
                      </a:r>
                      <a:r>
                        <a:rPr lang="tr-TR" b="0" dirty="0" err="1" smtClean="0"/>
                        <a:t>benedictine</a:t>
                      </a:r>
                      <a:endParaRPr lang="tr-TR" b="0" dirty="0"/>
                    </a:p>
                  </a:txBody>
                  <a:tcPr/>
                </a:tc>
                <a:tc>
                  <a:txBody>
                    <a:bodyPr/>
                    <a:lstStyle/>
                    <a:p>
                      <a:r>
                        <a:rPr lang="tr-TR" b="0" dirty="0" smtClean="0"/>
                        <a:t>Güveçte deniz </a:t>
                      </a:r>
                      <a:r>
                        <a:rPr lang="tr-TR" b="0" dirty="0" err="1" smtClean="0"/>
                        <a:t>mahsülleri</a:t>
                      </a:r>
                      <a:endParaRPr lang="tr-TR" b="0" dirty="0"/>
                    </a:p>
                  </a:txBody>
                  <a:tcPr/>
                </a:tc>
                <a:extLst>
                  <a:ext uri="{0D108BD9-81ED-4DB2-BD59-A6C34878D82A}">
                    <a16:rowId xmlns:a16="http://schemas.microsoft.com/office/drawing/2014/main" val="3954023267"/>
                  </a:ext>
                </a:extLst>
              </a:tr>
              <a:tr h="0">
                <a:tc>
                  <a:txBody>
                    <a:bodyPr/>
                    <a:lstStyle/>
                    <a:p>
                      <a:r>
                        <a:rPr lang="tr-TR" b="0" dirty="0" smtClean="0"/>
                        <a:t>Et </a:t>
                      </a:r>
                      <a:r>
                        <a:rPr lang="tr-TR" b="0" dirty="0" err="1" smtClean="0"/>
                        <a:t>sote+salata</a:t>
                      </a:r>
                      <a:endParaRPr lang="tr-TR" b="0" dirty="0"/>
                    </a:p>
                  </a:txBody>
                  <a:tcPr/>
                </a:tc>
                <a:tc>
                  <a:txBody>
                    <a:bodyPr/>
                    <a:lstStyle/>
                    <a:p>
                      <a:r>
                        <a:rPr lang="tr-TR" b="0" dirty="0" smtClean="0"/>
                        <a:t>Şiş </a:t>
                      </a:r>
                      <a:r>
                        <a:rPr lang="tr-TR" b="0" dirty="0" err="1" smtClean="0"/>
                        <a:t>kebap+salata</a:t>
                      </a:r>
                      <a:endParaRPr lang="tr-TR" b="0" dirty="0"/>
                    </a:p>
                  </a:txBody>
                  <a:tcPr/>
                </a:tc>
                <a:extLst>
                  <a:ext uri="{0D108BD9-81ED-4DB2-BD59-A6C34878D82A}">
                    <a16:rowId xmlns:a16="http://schemas.microsoft.com/office/drawing/2014/main" val="4053716258"/>
                  </a:ext>
                </a:extLst>
              </a:tr>
              <a:tr h="0">
                <a:tc>
                  <a:txBody>
                    <a:bodyPr/>
                    <a:lstStyle/>
                    <a:p>
                      <a:r>
                        <a:rPr lang="tr-TR" b="0" dirty="0" smtClean="0"/>
                        <a:t>Karışık dondurma</a:t>
                      </a:r>
                      <a:endParaRPr lang="tr-TR" b="0" dirty="0"/>
                    </a:p>
                  </a:txBody>
                  <a:tcPr/>
                </a:tc>
                <a:tc>
                  <a:txBody>
                    <a:bodyPr/>
                    <a:lstStyle/>
                    <a:p>
                      <a:r>
                        <a:rPr lang="tr-TR" b="0" dirty="0" smtClean="0"/>
                        <a:t>Meyve salatası</a:t>
                      </a:r>
                      <a:endParaRPr lang="tr-TR" b="0" dirty="0"/>
                    </a:p>
                  </a:txBody>
                  <a:tcPr/>
                </a:tc>
                <a:extLst>
                  <a:ext uri="{0D108BD9-81ED-4DB2-BD59-A6C34878D82A}">
                    <a16:rowId xmlns:a16="http://schemas.microsoft.com/office/drawing/2014/main" val="3643076805"/>
                  </a:ext>
                </a:extLst>
              </a:tr>
            </a:tbl>
          </a:graphicData>
        </a:graphic>
      </p:graphicFrame>
    </p:spTree>
    <p:extLst>
      <p:ext uri="{BB962C8B-B14F-4D97-AF65-F5344CB8AC3E}">
        <p14:creationId xmlns:p14="http://schemas.microsoft.com/office/powerpoint/2010/main" val="400448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67254"/>
            <a:ext cx="10515600" cy="5507421"/>
          </a:xfrm>
        </p:spPr>
        <p:txBody>
          <a:bodyPr>
            <a:normAutofit/>
          </a:bodyPr>
          <a:lstStyle/>
          <a:p>
            <a:pPr marL="0" indent="0">
              <a:buNone/>
            </a:pPr>
            <a:r>
              <a:rPr lang="tr-TR" sz="1800" dirty="0" smtClean="0"/>
              <a:t>Türk menüsü</a:t>
            </a:r>
          </a:p>
          <a:p>
            <a:pPr marL="0" indent="0">
              <a:buNone/>
            </a:pPr>
            <a:r>
              <a:rPr lang="tr-TR" sz="1800" u="sng" dirty="0" smtClean="0"/>
              <a:t>İskelet</a:t>
            </a:r>
          </a:p>
          <a:p>
            <a:pPr marL="0" indent="0">
              <a:buNone/>
            </a:pPr>
            <a:r>
              <a:rPr lang="tr-TR" sz="1800" dirty="0" smtClean="0"/>
              <a:t>Çorba</a:t>
            </a:r>
          </a:p>
          <a:p>
            <a:pPr marL="0" indent="0">
              <a:buNone/>
            </a:pPr>
            <a:r>
              <a:rPr lang="tr-TR" sz="1800" dirty="0" smtClean="0"/>
              <a:t>Ana yemek</a:t>
            </a:r>
          </a:p>
          <a:p>
            <a:pPr marL="0" indent="0">
              <a:buNone/>
            </a:pPr>
            <a:r>
              <a:rPr lang="tr-TR" sz="1800" dirty="0" smtClean="0"/>
              <a:t>Tatlı</a:t>
            </a:r>
            <a:endParaRPr lang="tr-TR" sz="1800" dirty="0"/>
          </a:p>
        </p:txBody>
      </p:sp>
      <p:graphicFrame>
        <p:nvGraphicFramePr>
          <p:cNvPr id="4" name="Tablo 3"/>
          <p:cNvGraphicFramePr>
            <a:graphicFrameLocks noGrp="1"/>
          </p:cNvGraphicFramePr>
          <p:nvPr>
            <p:extLst>
              <p:ext uri="{D42A27DB-BD31-4B8C-83A1-F6EECF244321}">
                <p14:modId xmlns:p14="http://schemas.microsoft.com/office/powerpoint/2010/main" val="807521022"/>
              </p:ext>
            </p:extLst>
          </p:nvPr>
        </p:nvGraphicFramePr>
        <p:xfrm>
          <a:off x="838200" y="2558976"/>
          <a:ext cx="8127999" cy="111252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3114044832"/>
                    </a:ext>
                  </a:extLst>
                </a:gridCol>
                <a:gridCol w="2709333">
                  <a:extLst>
                    <a:ext uri="{9D8B030D-6E8A-4147-A177-3AD203B41FA5}">
                      <a16:colId xmlns:a16="http://schemas.microsoft.com/office/drawing/2014/main" val="971522840"/>
                    </a:ext>
                  </a:extLst>
                </a:gridCol>
                <a:gridCol w="2709333">
                  <a:extLst>
                    <a:ext uri="{9D8B030D-6E8A-4147-A177-3AD203B41FA5}">
                      <a16:colId xmlns:a16="http://schemas.microsoft.com/office/drawing/2014/main" val="3747741690"/>
                    </a:ext>
                  </a:extLst>
                </a:gridCol>
              </a:tblGrid>
              <a:tr h="370840">
                <a:tc>
                  <a:txBody>
                    <a:bodyPr/>
                    <a:lstStyle/>
                    <a:p>
                      <a:r>
                        <a:rPr lang="tr-TR" dirty="0" smtClean="0"/>
                        <a:t>Düğün çorbası</a:t>
                      </a:r>
                      <a:endParaRPr lang="tr-TR" dirty="0"/>
                    </a:p>
                  </a:txBody>
                  <a:tcPr/>
                </a:tc>
                <a:tc>
                  <a:txBody>
                    <a:bodyPr/>
                    <a:lstStyle/>
                    <a:p>
                      <a:r>
                        <a:rPr lang="tr-TR" dirty="0" smtClean="0"/>
                        <a:t>Domates çorbası</a:t>
                      </a:r>
                      <a:endParaRPr lang="tr-TR" dirty="0"/>
                    </a:p>
                  </a:txBody>
                  <a:tcPr/>
                </a:tc>
                <a:tc>
                  <a:txBody>
                    <a:bodyPr/>
                    <a:lstStyle/>
                    <a:p>
                      <a:r>
                        <a:rPr lang="tr-TR" dirty="0" smtClean="0"/>
                        <a:t>Mercimek çorbası</a:t>
                      </a:r>
                      <a:endParaRPr lang="tr-TR" dirty="0"/>
                    </a:p>
                  </a:txBody>
                  <a:tcPr/>
                </a:tc>
                <a:extLst>
                  <a:ext uri="{0D108BD9-81ED-4DB2-BD59-A6C34878D82A}">
                    <a16:rowId xmlns:a16="http://schemas.microsoft.com/office/drawing/2014/main" val="648761624"/>
                  </a:ext>
                </a:extLst>
              </a:tr>
              <a:tr h="370840">
                <a:tc>
                  <a:txBody>
                    <a:bodyPr/>
                    <a:lstStyle/>
                    <a:p>
                      <a:r>
                        <a:rPr lang="tr-TR" dirty="0" smtClean="0"/>
                        <a:t>Tas </a:t>
                      </a:r>
                      <a:r>
                        <a:rPr lang="tr-TR" dirty="0" err="1" smtClean="0"/>
                        <a:t>kebabı+salata</a:t>
                      </a:r>
                      <a:endParaRPr lang="tr-TR" dirty="0"/>
                    </a:p>
                  </a:txBody>
                  <a:tcPr/>
                </a:tc>
                <a:tc>
                  <a:txBody>
                    <a:bodyPr/>
                    <a:lstStyle/>
                    <a:p>
                      <a:r>
                        <a:rPr lang="tr-TR" dirty="0" smtClean="0"/>
                        <a:t>Levrek </a:t>
                      </a:r>
                      <a:r>
                        <a:rPr lang="tr-TR" dirty="0" err="1" smtClean="0"/>
                        <a:t>tava+salata</a:t>
                      </a:r>
                      <a:endParaRPr lang="tr-TR" dirty="0"/>
                    </a:p>
                  </a:txBody>
                  <a:tcPr/>
                </a:tc>
                <a:tc>
                  <a:txBody>
                    <a:bodyPr/>
                    <a:lstStyle/>
                    <a:p>
                      <a:r>
                        <a:rPr lang="tr-TR" dirty="0" smtClean="0"/>
                        <a:t>Beğendili </a:t>
                      </a:r>
                      <a:r>
                        <a:rPr lang="tr-TR" dirty="0" err="1" smtClean="0"/>
                        <a:t>kebap+salata</a:t>
                      </a:r>
                      <a:endParaRPr lang="tr-TR" dirty="0"/>
                    </a:p>
                  </a:txBody>
                  <a:tcPr/>
                </a:tc>
                <a:extLst>
                  <a:ext uri="{0D108BD9-81ED-4DB2-BD59-A6C34878D82A}">
                    <a16:rowId xmlns:a16="http://schemas.microsoft.com/office/drawing/2014/main" val="3935690871"/>
                  </a:ext>
                </a:extLst>
              </a:tr>
              <a:tr h="370840">
                <a:tc>
                  <a:txBody>
                    <a:bodyPr/>
                    <a:lstStyle/>
                    <a:p>
                      <a:r>
                        <a:rPr lang="tr-TR" dirty="0" smtClean="0"/>
                        <a:t>Şöbiyet</a:t>
                      </a:r>
                      <a:endParaRPr lang="tr-TR" dirty="0"/>
                    </a:p>
                  </a:txBody>
                  <a:tcPr/>
                </a:tc>
                <a:tc>
                  <a:txBody>
                    <a:bodyPr/>
                    <a:lstStyle/>
                    <a:p>
                      <a:r>
                        <a:rPr lang="tr-TR" dirty="0" smtClean="0"/>
                        <a:t>Ekmek kadayıfı</a:t>
                      </a:r>
                      <a:endParaRPr lang="tr-TR" dirty="0"/>
                    </a:p>
                  </a:txBody>
                  <a:tcPr/>
                </a:tc>
                <a:tc>
                  <a:txBody>
                    <a:bodyPr/>
                    <a:lstStyle/>
                    <a:p>
                      <a:r>
                        <a:rPr lang="tr-TR" dirty="0" smtClean="0"/>
                        <a:t>Revani</a:t>
                      </a:r>
                      <a:endParaRPr lang="tr-TR" dirty="0"/>
                    </a:p>
                  </a:txBody>
                  <a:tcPr/>
                </a:tc>
                <a:extLst>
                  <a:ext uri="{0D108BD9-81ED-4DB2-BD59-A6C34878D82A}">
                    <a16:rowId xmlns:a16="http://schemas.microsoft.com/office/drawing/2014/main" val="3228554172"/>
                  </a:ext>
                </a:extLst>
              </a:tr>
            </a:tbl>
          </a:graphicData>
        </a:graphic>
      </p:graphicFrame>
    </p:spTree>
    <p:extLst>
      <p:ext uri="{BB962C8B-B14F-4D97-AF65-F5344CB8AC3E}">
        <p14:creationId xmlns:p14="http://schemas.microsoft.com/office/powerpoint/2010/main" val="249931270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2529</TotalTime>
  <Words>994</Words>
  <Application>Microsoft Office PowerPoint</Application>
  <PresentationFormat>Geniş ekran</PresentationFormat>
  <Paragraphs>219</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Calibri</vt:lpstr>
      <vt:lpstr>Calibri Light</vt:lpstr>
      <vt:lpstr>Office Teması</vt:lpstr>
      <vt:lpstr>PowerPoint Sunusu</vt:lpstr>
      <vt:lpstr>Servisin tanımı ve önemi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UZEM - Part 1</dc:creator>
  <cp:lastModifiedBy>seyitAliçelik</cp:lastModifiedBy>
  <cp:revision>144</cp:revision>
  <dcterms:created xsi:type="dcterms:W3CDTF">2016-06-28T08:34:33Z</dcterms:created>
  <dcterms:modified xsi:type="dcterms:W3CDTF">2023-11-13T13:16:09Z</dcterms:modified>
</cp:coreProperties>
</file>